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comments/comment2.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3.xml" ContentType="application/vnd.openxmlformats-officedocument.presentationml.comments+xml"/>
  <Override PartName="/ppt/notesSlides/notesSlide6.xml" ContentType="application/vnd.openxmlformats-officedocument.presentationml.notesSlide+xml"/>
  <Override PartName="/ppt/comments/comment4.xml" ContentType="application/vnd.openxmlformats-officedocument.presentationml.comments+xml"/>
  <Override PartName="/ppt/notesSlides/notesSlide7.xml" ContentType="application/vnd.openxmlformats-officedocument.presentationml.notesSlide+xml"/>
  <Override PartName="/ppt/comments/comment5.xml" ContentType="application/vnd.openxmlformats-officedocument.presentationml.comments+xml"/>
  <Override PartName="/ppt/notesSlides/notesSlide8.xml" ContentType="application/vnd.openxmlformats-officedocument.presentationml.notesSlide+xml"/>
  <Override PartName="/ppt/comments/comment6.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omments/comment7.xml" ContentType="application/vnd.openxmlformats-officedocument.presentationml.comments+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58" r:id="rId2"/>
    <p:sldId id="260" r:id="rId3"/>
    <p:sldId id="277" r:id="rId4"/>
    <p:sldId id="267" r:id="rId5"/>
    <p:sldId id="284" r:id="rId6"/>
    <p:sldId id="278" r:id="rId7"/>
    <p:sldId id="279" r:id="rId8"/>
    <p:sldId id="280" r:id="rId9"/>
    <p:sldId id="264" r:id="rId10"/>
    <p:sldId id="289" r:id="rId11"/>
    <p:sldId id="285" r:id="rId12"/>
    <p:sldId id="286" r:id="rId13"/>
    <p:sldId id="291" r:id="rId14"/>
    <p:sldId id="294" r:id="rId15"/>
    <p:sldId id="295" r:id="rId16"/>
    <p:sldId id="288" r:id="rId17"/>
    <p:sldId id="293" r:id="rId18"/>
    <p:sldId id="292" r:id="rId19"/>
    <p:sldId id="269" r:id="rId20"/>
    <p:sldId id="270" r:id="rId21"/>
    <p:sldId id="274" r:id="rId22"/>
    <p:sldId id="29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lissa Williamson" initials="MW" lastIdx="23" clrIdx="0">
    <p:extLst>
      <p:ext uri="{19B8F6BF-5375-455C-9EA6-DF929625EA0E}">
        <p15:presenceInfo xmlns:p15="http://schemas.microsoft.com/office/powerpoint/2012/main" userId="S::mwilliamson@jacksonspalding.com::85bcb1e7-2211-475c-b56e-df3b940af43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5" d="100"/>
          <a:sy n="85" d="100"/>
        </p:scale>
        <p:origin x="366" y="84"/>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1-30T18:24:19.375" idx="1">
    <p:pos x="10" y="10"/>
    <p:text>talking point: we started with a project that was going to involve nfl and the results of turf v grass on player injuries and/or performance</p:text>
    <p:extLst>
      <p:ext uri="{C676402C-5697-4E1C-873F-D02D1690AC5C}">
        <p15:threadingInfo xmlns:p15="http://schemas.microsoft.com/office/powerpoint/2012/main" timeZoneBias="300"/>
      </p:ext>
    </p:extLst>
  </p:cm>
  <p:cm authorId="1" dt="2020-01-30T18:26:31.620" idx="2">
    <p:pos x="2191" y="1615"/>
    <p:text>mention how we got on the education track which is that saurin found a cool study on kids and how they can learn through gaming (or whatever it was)</p:text>
    <p:extLst>
      <p:ext uri="{C676402C-5697-4E1C-873F-D02D1690AC5C}">
        <p15:threadingInfo xmlns:p15="http://schemas.microsoft.com/office/powerpoint/2012/main" timeZoneBias="300"/>
      </p:ext>
    </p:extLst>
  </p:cm>
  <p:cm authorId="1" dt="2020-01-30T18:39:48.656" idx="3">
    <p:pos x="899" y="2278"/>
    <p:text>in the end we chose education bc we started to research and found that there are numerous and robust data sources</p:text>
    <p:extLst>
      <p:ext uri="{C676402C-5697-4E1C-873F-D02D1690AC5C}">
        <p15:threadingInfo xmlns:p15="http://schemas.microsoft.com/office/powerpoint/2012/main" timeZoneBias="300"/>
      </p:ext>
    </p:extLst>
  </p:cm>
  <p:cm authorId="1" dt="2020-01-30T19:02:51.348" idx="6">
    <p:pos x="106" y="106"/>
    <p:text>also bc damn we spent an entire night trying to pick a topic and we had to stop somewhere</p:text>
    <p:extLst>
      <p:ext uri="{C676402C-5697-4E1C-873F-D02D1690AC5C}">
        <p15:threadingInfo xmlns:p15="http://schemas.microsoft.com/office/powerpoint/2012/main" timeZoneBias="3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1-30T18:49:45.087" idx="4">
    <p:pos x="10" y="10"/>
    <p:text/>
    <p:extLst>
      <p:ext uri="{C676402C-5697-4E1C-873F-D02D1690AC5C}">
        <p15:threadingInfo xmlns:p15="http://schemas.microsoft.com/office/powerpoint/2012/main" timeZoneBias="300"/>
      </p:ext>
    </p:extLst>
  </p:cm>
  <p:cm authorId="1" dt="2020-01-30T19:01:41.845" idx="5">
    <p:pos x="10" y="106"/>
    <p:text>originally we had what you see here, but we wanted GPA and college acceptance rate but could not find all the data we needed so changed scope</p:text>
    <p:extLst>
      <p:ext uri="{C676402C-5697-4E1C-873F-D02D1690AC5C}">
        <p15:threadingInfo xmlns:p15="http://schemas.microsoft.com/office/powerpoint/2012/main" timeZoneBias="300">
          <p15:parentCm authorId="1" idx="4"/>
        </p15:threadingInfo>
      </p:ext>
    </p:extLst>
  </p:cm>
  <p:cm authorId="1" dt="2020-01-30T19:05:59.068" idx="7">
    <p:pos x="106" y="106"/>
    <p:text>we need to say something here about why we were motivated to answer these. it's really just that this is the data, or best data we could find. even though there is a ton of education data out there, it still was tough finding what we needed, and for specific timeframes</p:text>
    <p:extLst>
      <p:ext uri="{C676402C-5697-4E1C-873F-D02D1690AC5C}">
        <p15:threadingInfo xmlns:p15="http://schemas.microsoft.com/office/powerpoint/2012/main" timeZoneBias="30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02-01T13:20:28.124" idx="23">
    <p:pos x="10" y="10"/>
    <p:text>point here is just to say, lots of ups and downs, successes and failures, psyhcological trauma</p:text>
    <p:extLst>
      <p:ext uri="{C676402C-5697-4E1C-873F-D02D1690AC5C}">
        <p15:threadingInfo xmlns:p15="http://schemas.microsoft.com/office/powerpoint/2012/main" timeZoneBias="30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01-30T19:18:02.901" idx="9">
    <p:pos x="10" y="10"/>
    <p:text>the question we need to answer in this slide  was "summarize where and how you found the data you needed and what was your process?"</p:text>
    <p:extLst>
      <p:ext uri="{C676402C-5697-4E1C-873F-D02D1690AC5C}">
        <p15:threadingInfo xmlns:p15="http://schemas.microsoft.com/office/powerpoint/2012/main" timeZoneBias="300"/>
      </p:ext>
    </p:extLst>
  </p:cm>
  <p:cm authorId="1" dt="2020-01-30T19:19:02.261" idx="10">
    <p:pos x="106" y="106"/>
    <p:text>the answer is that we all gathered together and started googling for sources. we created an audit/findings excel document to keep order on what we found, where, and what the metrics were. while we were sitting we just were in constant communication about findings. we checked items of the list to make sure we had what we needed as we went along. once we did, we moved onto the data phase.</p:text>
    <p:extLst>
      <p:ext uri="{C676402C-5697-4E1C-873F-D02D1690AC5C}">
        <p15:threadingInfo xmlns:p15="http://schemas.microsoft.com/office/powerpoint/2012/main" timeZoneBias="300"/>
      </p:ext>
    </p:extLst>
  </p:cm>
  <p:cm authorId="1" dt="2020-01-30T19:35:01.055" idx="17">
    <p:pos x="202" y="202"/>
    <p:text>lead in to next slide is that we had established our params based on a high or mid level evaluation of the data files. however, we started to dig deeper and...saurin will talk about that</p:text>
    <p:extLst>
      <p:ext uri="{C676402C-5697-4E1C-873F-D02D1690AC5C}">
        <p15:threadingInfo xmlns:p15="http://schemas.microsoft.com/office/powerpoint/2012/main" timeZoneBias="30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01-30T19:22:49.405" idx="11">
    <p:pos x="10" y="10"/>
    <p:text>saurin reference your jupyter notebook here if you want</p:text>
    <p:extLst>
      <p:ext uri="{C676402C-5697-4E1C-873F-D02D1690AC5C}">
        <p15:threadingInfo xmlns:p15="http://schemas.microsoft.com/office/powerpoint/2012/main" timeZoneBias="300"/>
      </p:ext>
    </p:extLst>
  </p:cm>
  <p:cm authorId="1" dt="2020-01-30T19:25:47.335" idx="12">
    <p:pos x="106" y="106"/>
    <p:text>scope of this slide is the cleanup process.</p:text>
    <p:extLst>
      <p:ext uri="{C676402C-5697-4E1C-873F-D02D1690AC5C}">
        <p15:threadingInfo xmlns:p15="http://schemas.microsoft.com/office/powerpoint/2012/main" timeZoneBias="300"/>
      </p:ext>
    </p:extLst>
  </p:cm>
  <p:cm authorId="1" dt="2020-01-30T19:32:48.784" idx="15">
    <p:pos x="298" y="298"/>
    <p:text>saurin you can mention here how you thought you had all the data but then big discrepancies in rates - make up some other stuff too about how you found all kinds of things while you were reviewing the files</p:text>
    <p:extLst>
      <p:ext uri="{C676402C-5697-4E1C-873F-D02D1690AC5C}">
        <p15:threadingInfo xmlns:p15="http://schemas.microsoft.com/office/powerpoint/2012/main" timeZoneBias="300"/>
      </p:ext>
    </p:extLst>
  </p:cm>
  <p:cm authorId="1" dt="2020-02-01T13:19:36.242" idx="22">
    <p:pos x="202" y="202"/>
    <p:text>saurin as called out by david, talk about the process overall, some of the steps you took</p:text>
    <p:extLst>
      <p:ext uri="{C676402C-5697-4E1C-873F-D02D1690AC5C}">
        <p15:threadingInfo xmlns:p15="http://schemas.microsoft.com/office/powerpoint/2012/main" timeZoneBias="30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01-30T19:22:49.405" idx="11">
    <p:pos x="10" y="10"/>
    <p:text>jupyter notebook reference</p:text>
    <p:extLst>
      <p:ext uri="{C676402C-5697-4E1C-873F-D02D1690AC5C}">
        <p15:threadingInfo xmlns:p15="http://schemas.microsoft.com/office/powerpoint/2012/main" timeZoneBias="300"/>
      </p:ext>
    </p:extLst>
  </p:cm>
  <p:cm authorId="1" dt="2020-01-30T19:25:47.335" idx="12">
    <p:pos x="106" y="106"/>
    <p:text>scope of this slide is the analysis of the data</p:text>
    <p:extLst>
      <p:ext uri="{C676402C-5697-4E1C-873F-D02D1690AC5C}">
        <p15:threadingInfo xmlns:p15="http://schemas.microsoft.com/office/powerpoint/2012/main" timeZoneBias="300"/>
      </p:ext>
    </p:extLst>
  </p:cm>
  <p:cm authorId="1" dt="2020-01-30T20:15:06.696" idx="21">
    <p:pos x="3072" y="1946"/>
    <p:text>real time data manipulation means that you manipulated charts in order to see wht information was valuable or insightful</p:text>
    <p:extLst>
      <p:ext uri="{C676402C-5697-4E1C-873F-D02D1690AC5C}">
        <p15:threadingInfo xmlns:p15="http://schemas.microsoft.com/office/powerpoint/2012/main" timeZoneBias="30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0-01-30T19:53:53.996" idx="20">
    <p:pos x="10" y="10"/>
    <p:text>Include in this slide questions for the audience, either before we even make a statement, or prompt discussion after</p:text>
    <p:extLst>
      <p:ext uri="{C676402C-5697-4E1C-873F-D02D1690AC5C}">
        <p15:threadingInfo xmlns:p15="http://schemas.microsoft.com/office/powerpoint/2012/main" timeZoneBias="30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2/1/2020</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jpeg>
</file>

<file path=ppt/media/image19.jpeg>
</file>

<file path=ppt/media/image2.jpg>
</file>

<file path=ppt/media/image3.jp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2/1/2020</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mw</a:t>
            </a:r>
          </a:p>
        </p:txBody>
      </p:sp>
      <p:sp>
        <p:nvSpPr>
          <p:cNvPr id="4" name="Slide Number Placeholder 3"/>
          <p:cNvSpPr>
            <a:spLocks noGrp="1"/>
          </p:cNvSpPr>
          <p:nvPr>
            <p:ph type="sldNum" sz="quarter" idx="5"/>
          </p:nvPr>
        </p:nvSpPr>
        <p:spPr/>
        <p:txBody>
          <a:bodyPr/>
          <a:lstStyle/>
          <a:p>
            <a:fld id="{DED491D0-8E1B-49C7-849B-A28568D94497}" type="slidenum">
              <a:rPr lang="en-US" smtClean="0"/>
              <a:t>1</a:t>
            </a:fld>
            <a:endParaRPr lang="en-US"/>
          </a:p>
        </p:txBody>
      </p:sp>
    </p:spTree>
    <p:extLst>
      <p:ext uri="{BB962C8B-B14F-4D97-AF65-F5344CB8AC3E}">
        <p14:creationId xmlns:p14="http://schemas.microsoft.com/office/powerpoint/2010/main" val="41225935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mw</a:t>
            </a:r>
          </a:p>
        </p:txBody>
      </p:sp>
      <p:sp>
        <p:nvSpPr>
          <p:cNvPr id="4" name="Slide Number Placeholder 3"/>
          <p:cNvSpPr>
            <a:spLocks noGrp="1"/>
          </p:cNvSpPr>
          <p:nvPr>
            <p:ph type="sldNum" sz="quarter" idx="5"/>
          </p:nvPr>
        </p:nvSpPr>
        <p:spPr/>
        <p:txBody>
          <a:bodyPr/>
          <a:lstStyle/>
          <a:p>
            <a:fld id="{DED491D0-8E1B-49C7-849B-A28568D94497}" type="slidenum">
              <a:rPr lang="en-US" smtClean="0"/>
              <a:t>10</a:t>
            </a:fld>
            <a:endParaRPr lang="en-US"/>
          </a:p>
        </p:txBody>
      </p:sp>
    </p:spTree>
    <p:extLst>
      <p:ext uri="{BB962C8B-B14F-4D97-AF65-F5344CB8AC3E}">
        <p14:creationId xmlns:p14="http://schemas.microsoft.com/office/powerpoint/2010/main" val="36928622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scott</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11</a:t>
            </a:fld>
            <a:endParaRPr lang="en-US"/>
          </a:p>
        </p:txBody>
      </p:sp>
    </p:spTree>
    <p:extLst>
      <p:ext uri="{BB962C8B-B14F-4D97-AF65-F5344CB8AC3E}">
        <p14:creationId xmlns:p14="http://schemas.microsoft.com/office/powerpoint/2010/main" val="16092500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Saurin</a:t>
            </a:r>
            <a:endParaRPr lang="en-US" dirty="0"/>
          </a:p>
          <a:p>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12</a:t>
            </a:fld>
            <a:endParaRPr lang="en-US"/>
          </a:p>
        </p:txBody>
      </p:sp>
    </p:spTree>
    <p:extLst>
      <p:ext uri="{BB962C8B-B14F-4D97-AF65-F5344CB8AC3E}">
        <p14:creationId xmlns:p14="http://schemas.microsoft.com/office/powerpoint/2010/main" val="20182700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sean</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13</a:t>
            </a:fld>
            <a:endParaRPr lang="en-US"/>
          </a:p>
        </p:txBody>
      </p:sp>
    </p:spTree>
    <p:extLst>
      <p:ext uri="{BB962C8B-B14F-4D97-AF65-F5344CB8AC3E}">
        <p14:creationId xmlns:p14="http://schemas.microsoft.com/office/powerpoint/2010/main" val="21956077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sean</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14</a:t>
            </a:fld>
            <a:endParaRPr lang="en-US"/>
          </a:p>
        </p:txBody>
      </p:sp>
    </p:spTree>
    <p:extLst>
      <p:ext uri="{BB962C8B-B14F-4D97-AF65-F5344CB8AC3E}">
        <p14:creationId xmlns:p14="http://schemas.microsoft.com/office/powerpoint/2010/main" val="1573934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sean</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15</a:t>
            </a:fld>
            <a:endParaRPr lang="en-US"/>
          </a:p>
        </p:txBody>
      </p:sp>
    </p:spTree>
    <p:extLst>
      <p:ext uri="{BB962C8B-B14F-4D97-AF65-F5344CB8AC3E}">
        <p14:creationId xmlns:p14="http://schemas.microsoft.com/office/powerpoint/2010/main" val="12548401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mw</a:t>
            </a:r>
          </a:p>
        </p:txBody>
      </p:sp>
      <p:sp>
        <p:nvSpPr>
          <p:cNvPr id="4" name="Slide Number Placeholder 3"/>
          <p:cNvSpPr>
            <a:spLocks noGrp="1"/>
          </p:cNvSpPr>
          <p:nvPr>
            <p:ph type="sldNum" sz="quarter" idx="5"/>
          </p:nvPr>
        </p:nvSpPr>
        <p:spPr/>
        <p:txBody>
          <a:bodyPr/>
          <a:lstStyle/>
          <a:p>
            <a:fld id="{DED491D0-8E1B-49C7-849B-A28568D94497}" type="slidenum">
              <a:rPr lang="en-US" smtClean="0"/>
              <a:t>16</a:t>
            </a:fld>
            <a:endParaRPr lang="en-US"/>
          </a:p>
        </p:txBody>
      </p:sp>
    </p:spTree>
    <p:extLst>
      <p:ext uri="{BB962C8B-B14F-4D97-AF65-F5344CB8AC3E}">
        <p14:creationId xmlns:p14="http://schemas.microsoft.com/office/powerpoint/2010/main" val="13114051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mw</a:t>
            </a:r>
          </a:p>
        </p:txBody>
      </p:sp>
      <p:sp>
        <p:nvSpPr>
          <p:cNvPr id="4" name="Slide Number Placeholder 3"/>
          <p:cNvSpPr>
            <a:spLocks noGrp="1"/>
          </p:cNvSpPr>
          <p:nvPr>
            <p:ph type="sldNum" sz="quarter" idx="5"/>
          </p:nvPr>
        </p:nvSpPr>
        <p:spPr/>
        <p:txBody>
          <a:bodyPr/>
          <a:lstStyle/>
          <a:p>
            <a:fld id="{DED491D0-8E1B-49C7-849B-A28568D94497}" type="slidenum">
              <a:rPr lang="en-US" smtClean="0"/>
              <a:t>17</a:t>
            </a:fld>
            <a:endParaRPr lang="en-US"/>
          </a:p>
        </p:txBody>
      </p:sp>
    </p:spTree>
    <p:extLst>
      <p:ext uri="{BB962C8B-B14F-4D97-AF65-F5344CB8AC3E}">
        <p14:creationId xmlns:p14="http://schemas.microsoft.com/office/powerpoint/2010/main" val="12490403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scott</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18</a:t>
            </a:fld>
            <a:endParaRPr lang="en-US"/>
          </a:p>
        </p:txBody>
      </p:sp>
    </p:spTree>
    <p:extLst>
      <p:ext uri="{BB962C8B-B14F-4D97-AF65-F5344CB8AC3E}">
        <p14:creationId xmlns:p14="http://schemas.microsoft.com/office/powerpoint/2010/main" val="10673444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scott</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19</a:t>
            </a:fld>
            <a:endParaRPr lang="en-US"/>
          </a:p>
        </p:txBody>
      </p:sp>
    </p:spTree>
    <p:extLst>
      <p:ext uri="{BB962C8B-B14F-4D97-AF65-F5344CB8AC3E}">
        <p14:creationId xmlns:p14="http://schemas.microsoft.com/office/powerpoint/2010/main" val="284971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mw</a:t>
            </a:r>
          </a:p>
        </p:txBody>
      </p:sp>
      <p:sp>
        <p:nvSpPr>
          <p:cNvPr id="4" name="Slide Number Placeholder 3"/>
          <p:cNvSpPr>
            <a:spLocks noGrp="1"/>
          </p:cNvSpPr>
          <p:nvPr>
            <p:ph type="sldNum" sz="quarter" idx="5"/>
          </p:nvPr>
        </p:nvSpPr>
        <p:spPr/>
        <p:txBody>
          <a:bodyPr/>
          <a:lstStyle/>
          <a:p>
            <a:fld id="{DED491D0-8E1B-49C7-849B-A28568D94497}" type="slidenum">
              <a:rPr lang="en-US" smtClean="0"/>
              <a:t>2</a:t>
            </a:fld>
            <a:endParaRPr lang="en-US"/>
          </a:p>
        </p:txBody>
      </p:sp>
    </p:spTree>
    <p:extLst>
      <p:ext uri="{BB962C8B-B14F-4D97-AF65-F5344CB8AC3E}">
        <p14:creationId xmlns:p14="http://schemas.microsoft.com/office/powerpoint/2010/main" val="15443804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Sean/</a:t>
            </a:r>
            <a:r>
              <a:rPr lang="en-US" dirty="0" err="1"/>
              <a:t>saurin</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20</a:t>
            </a:fld>
            <a:endParaRPr lang="en-US"/>
          </a:p>
        </p:txBody>
      </p:sp>
    </p:spTree>
    <p:extLst>
      <p:ext uri="{BB962C8B-B14F-4D97-AF65-F5344CB8AC3E}">
        <p14:creationId xmlns:p14="http://schemas.microsoft.com/office/powerpoint/2010/main" val="21046878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mw</a:t>
            </a:r>
          </a:p>
        </p:txBody>
      </p:sp>
      <p:sp>
        <p:nvSpPr>
          <p:cNvPr id="4" name="Slide Number Placeholder 3"/>
          <p:cNvSpPr>
            <a:spLocks noGrp="1"/>
          </p:cNvSpPr>
          <p:nvPr>
            <p:ph type="sldNum" sz="quarter" idx="5"/>
          </p:nvPr>
        </p:nvSpPr>
        <p:spPr/>
        <p:txBody>
          <a:bodyPr/>
          <a:lstStyle/>
          <a:p>
            <a:fld id="{DED491D0-8E1B-49C7-849B-A28568D94497}" type="slidenum">
              <a:rPr lang="en-US" smtClean="0"/>
              <a:t>21</a:t>
            </a:fld>
            <a:endParaRPr lang="en-US"/>
          </a:p>
        </p:txBody>
      </p:sp>
    </p:spTree>
    <p:extLst>
      <p:ext uri="{BB962C8B-B14F-4D97-AF65-F5344CB8AC3E}">
        <p14:creationId xmlns:p14="http://schemas.microsoft.com/office/powerpoint/2010/main" val="2070303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scott</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3</a:t>
            </a:fld>
            <a:endParaRPr lang="en-US"/>
          </a:p>
        </p:txBody>
      </p:sp>
    </p:spTree>
    <p:extLst>
      <p:ext uri="{BB962C8B-B14F-4D97-AF65-F5344CB8AC3E}">
        <p14:creationId xmlns:p14="http://schemas.microsoft.com/office/powerpoint/2010/main" val="4287199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scott</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4</a:t>
            </a:fld>
            <a:endParaRPr lang="en-US"/>
          </a:p>
        </p:txBody>
      </p:sp>
    </p:spTree>
    <p:extLst>
      <p:ext uri="{BB962C8B-B14F-4D97-AF65-F5344CB8AC3E}">
        <p14:creationId xmlns:p14="http://schemas.microsoft.com/office/powerpoint/2010/main" val="21125450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Sean</a:t>
            </a:r>
          </a:p>
          <a:p>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5</a:t>
            </a:fld>
            <a:endParaRPr lang="en-US"/>
          </a:p>
        </p:txBody>
      </p:sp>
    </p:spTree>
    <p:extLst>
      <p:ext uri="{BB962C8B-B14F-4D97-AF65-F5344CB8AC3E}">
        <p14:creationId xmlns:p14="http://schemas.microsoft.com/office/powerpoint/2010/main" val="15745141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Sean</a:t>
            </a:r>
          </a:p>
        </p:txBody>
      </p:sp>
      <p:sp>
        <p:nvSpPr>
          <p:cNvPr id="4" name="Slide Number Placeholder 3"/>
          <p:cNvSpPr>
            <a:spLocks noGrp="1"/>
          </p:cNvSpPr>
          <p:nvPr>
            <p:ph type="sldNum" sz="quarter" idx="5"/>
          </p:nvPr>
        </p:nvSpPr>
        <p:spPr/>
        <p:txBody>
          <a:bodyPr/>
          <a:lstStyle/>
          <a:p>
            <a:fld id="{DED491D0-8E1B-49C7-849B-A28568D94497}" type="slidenum">
              <a:rPr lang="en-US" smtClean="0"/>
              <a:t>6</a:t>
            </a:fld>
            <a:endParaRPr lang="en-US"/>
          </a:p>
        </p:txBody>
      </p:sp>
    </p:spTree>
    <p:extLst>
      <p:ext uri="{BB962C8B-B14F-4D97-AF65-F5344CB8AC3E}">
        <p14:creationId xmlns:p14="http://schemas.microsoft.com/office/powerpoint/2010/main" val="7030431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Saurin</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7</a:t>
            </a:fld>
            <a:endParaRPr lang="en-US"/>
          </a:p>
        </p:txBody>
      </p:sp>
    </p:spTree>
    <p:extLst>
      <p:ext uri="{BB962C8B-B14F-4D97-AF65-F5344CB8AC3E}">
        <p14:creationId xmlns:p14="http://schemas.microsoft.com/office/powerpoint/2010/main" val="33265529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Saurin</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8</a:t>
            </a:fld>
            <a:endParaRPr lang="en-US"/>
          </a:p>
        </p:txBody>
      </p:sp>
    </p:spTree>
    <p:extLst>
      <p:ext uri="{BB962C8B-B14F-4D97-AF65-F5344CB8AC3E}">
        <p14:creationId xmlns:p14="http://schemas.microsoft.com/office/powerpoint/2010/main" val="516832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Saurin</a:t>
            </a:r>
            <a:endParaRPr lang="en-US" dirty="0"/>
          </a:p>
          <a:p>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9</a:t>
            </a:fld>
            <a:endParaRPr lang="en-US"/>
          </a:p>
        </p:txBody>
      </p:sp>
    </p:spTree>
    <p:extLst>
      <p:ext uri="{BB962C8B-B14F-4D97-AF65-F5344CB8AC3E}">
        <p14:creationId xmlns:p14="http://schemas.microsoft.com/office/powerpoint/2010/main" val="33497712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2/1/2020</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2/1/2020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2/1/2020</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2/1/2020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2/1/2020</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2/1/2020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2/1/2020</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2/1/2020</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2/1/2020</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2/1/2020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2/1/2020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2/1/2020</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20.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comments" Target="../comments/comment3.xml"/><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comments" Target="../comments/comment4.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Academic Review</a:t>
            </a:r>
            <a:br>
              <a:rPr lang="en-US" dirty="0"/>
            </a:br>
            <a:br>
              <a:rPr lang="en-US" sz="6700" dirty="0"/>
            </a:br>
            <a:r>
              <a:rPr lang="en-US" sz="3600" dirty="0"/>
              <a:t>A dive into the effects of different variables on student performance in US Public Schools</a:t>
            </a:r>
          </a:p>
        </p:txBody>
      </p:sp>
      <p:sp>
        <p:nvSpPr>
          <p:cNvPr id="3" name="Subtitle 2"/>
          <p:cNvSpPr>
            <a:spLocks noGrp="1"/>
          </p:cNvSpPr>
          <p:nvPr>
            <p:ph type="subTitle" idx="1"/>
          </p:nvPr>
        </p:nvSpPr>
        <p:spPr/>
        <p:txBody>
          <a:bodyPr/>
          <a:lstStyle/>
          <a:p>
            <a:r>
              <a:rPr lang="en-US" dirty="0"/>
              <a:t>						Paper Straws. LLC</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56105-3BA3-4427-B07B-91D791BBBB39}"/>
              </a:ext>
            </a:extLst>
          </p:cNvPr>
          <p:cNvSpPr>
            <a:spLocks noGrp="1"/>
          </p:cNvSpPr>
          <p:nvPr>
            <p:ph type="title"/>
          </p:nvPr>
        </p:nvSpPr>
        <p:spPr/>
        <p:txBody>
          <a:bodyPr/>
          <a:lstStyle/>
          <a:p>
            <a:r>
              <a:rPr lang="en-US" dirty="0"/>
              <a:t>US Public Schools Overview</a:t>
            </a:r>
          </a:p>
        </p:txBody>
      </p:sp>
      <p:sp>
        <p:nvSpPr>
          <p:cNvPr id="4" name="Content Placeholder 2">
            <a:extLst>
              <a:ext uri="{FF2B5EF4-FFF2-40B4-BE49-F238E27FC236}">
                <a16:creationId xmlns:a16="http://schemas.microsoft.com/office/drawing/2014/main" id="{AFE60E3E-7024-44B5-8D0E-656DD221F09B}"/>
              </a:ext>
            </a:extLst>
          </p:cNvPr>
          <p:cNvSpPr txBox="1">
            <a:spLocks/>
          </p:cNvSpPr>
          <p:nvPr/>
        </p:nvSpPr>
        <p:spPr>
          <a:xfrm>
            <a:off x="1280160" y="2190749"/>
            <a:ext cx="9628632" cy="4424540"/>
          </a:xfrm>
          <a:prstGeom prst="rect">
            <a:avLst/>
          </a:prstGeom>
        </p:spPr>
        <p:txBody>
          <a:bodyPr>
            <a:normAutofit fontScale="77500" lnSpcReduction="20000"/>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r>
              <a:rPr lang="en-US" sz="2300" dirty="0"/>
              <a:t>About 57m students attended elementary, middle, and high schools across the US in 2019</a:t>
            </a:r>
          </a:p>
          <a:p>
            <a:pPr lvl="1"/>
            <a:r>
              <a:rPr lang="en-US" sz="2300" dirty="0"/>
              <a:t>Highest enrollment ever reported for public schools</a:t>
            </a:r>
          </a:p>
          <a:p>
            <a:pPr marL="457200" lvl="1" indent="0">
              <a:buNone/>
            </a:pPr>
            <a:endParaRPr lang="en-US" sz="2300" dirty="0"/>
          </a:p>
          <a:p>
            <a:r>
              <a:rPr lang="en-US" sz="2300" dirty="0"/>
              <a:t>3.7m teachers 2019</a:t>
            </a:r>
          </a:p>
          <a:p>
            <a:pPr lvl="1"/>
            <a:r>
              <a:rPr lang="en-US" sz="2300" dirty="0"/>
              <a:t>Average salary $59k</a:t>
            </a:r>
          </a:p>
          <a:p>
            <a:pPr marL="457200" lvl="1" indent="0">
              <a:buNone/>
            </a:pPr>
            <a:endParaRPr lang="en-US" sz="2300" dirty="0"/>
          </a:p>
          <a:p>
            <a:r>
              <a:rPr lang="en-US" sz="2300" dirty="0"/>
              <a:t>US gov’t allocates 8% to public schools ($706B)</a:t>
            </a:r>
          </a:p>
          <a:p>
            <a:endParaRPr lang="en-US" sz="2300" dirty="0"/>
          </a:p>
          <a:p>
            <a:r>
              <a:rPr lang="en-US" sz="2300" dirty="0"/>
              <a:t>Best graduation rate:</a:t>
            </a:r>
          </a:p>
          <a:p>
            <a:pPr lvl="1"/>
            <a:r>
              <a:rPr lang="en-US" sz="2300" dirty="0"/>
              <a:t>Missouri 88%</a:t>
            </a:r>
          </a:p>
          <a:p>
            <a:pPr marL="457200" lvl="1" indent="0">
              <a:buNone/>
            </a:pPr>
            <a:endParaRPr lang="en-US" sz="2300" dirty="0"/>
          </a:p>
          <a:p>
            <a:r>
              <a:rPr lang="en-US" sz="2300" dirty="0"/>
              <a:t>Worst graduation rate:</a:t>
            </a:r>
          </a:p>
          <a:p>
            <a:pPr lvl="1"/>
            <a:r>
              <a:rPr lang="en-US" sz="2300" dirty="0"/>
              <a:t>DC 69%</a:t>
            </a:r>
          </a:p>
          <a:p>
            <a:pPr marL="0" indent="0" eaLnBrk="0" fontAlgn="base" hangingPunct="0">
              <a:spcBef>
                <a:spcPct val="0"/>
              </a:spcBef>
              <a:spcAft>
                <a:spcPct val="0"/>
              </a:spcAft>
              <a:buNone/>
            </a:pPr>
            <a:endParaRPr lang="en-US" altLang="en-US" sz="2300" dirty="0">
              <a:latin typeface="Arial" panose="020B0604020202020204" pitchFamily="34" charset="0"/>
            </a:endParaRPr>
          </a:p>
          <a:p>
            <a:pPr marL="0" indent="0">
              <a:buNone/>
            </a:pPr>
            <a:endParaRPr lang="en-US" dirty="0"/>
          </a:p>
          <a:p>
            <a:pPr marL="0" indent="0">
              <a:buFont typeface="Wingdings" panose="05000000000000000000" pitchFamily="2" charset="2"/>
              <a:buNone/>
            </a:pPr>
            <a:endParaRPr lang="en-US" dirty="0"/>
          </a:p>
        </p:txBody>
      </p:sp>
    </p:spTree>
    <p:extLst>
      <p:ext uri="{BB962C8B-B14F-4D97-AF65-F5344CB8AC3E}">
        <p14:creationId xmlns:p14="http://schemas.microsoft.com/office/powerpoint/2010/main" val="3906816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D8BE28-7F7A-4216-B140-2BC1EE5E5F97}"/>
              </a:ext>
            </a:extLst>
          </p:cNvPr>
          <p:cNvSpPr>
            <a:spLocks noGrp="1"/>
          </p:cNvSpPr>
          <p:nvPr>
            <p:ph type="title"/>
          </p:nvPr>
        </p:nvSpPr>
        <p:spPr/>
        <p:txBody>
          <a:bodyPr>
            <a:normAutofit/>
          </a:bodyPr>
          <a:lstStyle/>
          <a:p>
            <a:r>
              <a:rPr lang="en-US" sz="4400" dirty="0"/>
              <a:t>Key Findings</a:t>
            </a:r>
          </a:p>
        </p:txBody>
      </p:sp>
      <p:sp>
        <p:nvSpPr>
          <p:cNvPr id="3" name="Content Placeholder 2">
            <a:extLst>
              <a:ext uri="{FF2B5EF4-FFF2-40B4-BE49-F238E27FC236}">
                <a16:creationId xmlns:a16="http://schemas.microsoft.com/office/drawing/2014/main" id="{E521C252-2E71-4180-B87E-4282048B3CEF}"/>
              </a:ext>
            </a:extLst>
          </p:cNvPr>
          <p:cNvSpPr txBox="1">
            <a:spLocks/>
          </p:cNvSpPr>
          <p:nvPr/>
        </p:nvSpPr>
        <p:spPr>
          <a:xfrm>
            <a:off x="1280160" y="21907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Font typeface="Wingdings" panose="05000000000000000000" pitchFamily="2" charset="2"/>
              <a:buNone/>
            </a:pPr>
            <a:endParaRPr lang="en-US" dirty="0"/>
          </a:p>
        </p:txBody>
      </p:sp>
    </p:spTree>
    <p:extLst>
      <p:ext uri="{BB962C8B-B14F-4D97-AF65-F5344CB8AC3E}">
        <p14:creationId xmlns:p14="http://schemas.microsoft.com/office/powerpoint/2010/main" val="4086359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D8BE28-7F7A-4216-B140-2BC1EE5E5F97}"/>
              </a:ext>
            </a:extLst>
          </p:cNvPr>
          <p:cNvSpPr>
            <a:spLocks noGrp="1"/>
          </p:cNvSpPr>
          <p:nvPr>
            <p:ph type="title"/>
          </p:nvPr>
        </p:nvSpPr>
        <p:spPr/>
        <p:txBody>
          <a:bodyPr>
            <a:normAutofit/>
          </a:bodyPr>
          <a:lstStyle/>
          <a:p>
            <a:r>
              <a:rPr lang="en-US" sz="4400" dirty="0"/>
              <a:t>Aggregate Findings – US Trends</a:t>
            </a:r>
          </a:p>
        </p:txBody>
      </p:sp>
      <p:sp>
        <p:nvSpPr>
          <p:cNvPr id="3" name="Content Placeholder 2">
            <a:extLst>
              <a:ext uri="{FF2B5EF4-FFF2-40B4-BE49-F238E27FC236}">
                <a16:creationId xmlns:a16="http://schemas.microsoft.com/office/drawing/2014/main" id="{E521C252-2E71-4180-B87E-4282048B3CEF}"/>
              </a:ext>
            </a:extLst>
          </p:cNvPr>
          <p:cNvSpPr txBox="1">
            <a:spLocks/>
          </p:cNvSpPr>
          <p:nvPr/>
        </p:nvSpPr>
        <p:spPr>
          <a:xfrm>
            <a:off x="1280160" y="21907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Font typeface="Wingdings" panose="05000000000000000000" pitchFamily="2" charset="2"/>
              <a:buNone/>
            </a:pPr>
            <a:endParaRPr lang="en-US" dirty="0"/>
          </a:p>
        </p:txBody>
      </p:sp>
      <p:sp>
        <p:nvSpPr>
          <p:cNvPr id="5" name="Content Placeholder 2">
            <a:extLst>
              <a:ext uri="{FF2B5EF4-FFF2-40B4-BE49-F238E27FC236}">
                <a16:creationId xmlns:a16="http://schemas.microsoft.com/office/drawing/2014/main" id="{C243F947-C84D-41F2-9897-B107671AB45E}"/>
              </a:ext>
            </a:extLst>
          </p:cNvPr>
          <p:cNvSpPr txBox="1">
            <a:spLocks/>
          </p:cNvSpPr>
          <p:nvPr/>
        </p:nvSpPr>
        <p:spPr>
          <a:xfrm>
            <a:off x="1432560" y="2343149"/>
            <a:ext cx="9628632" cy="398621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endParaRPr lang="en-US" sz="2400" dirty="0">
              <a:latin typeface="Arial" panose="020B0604020202020204" pitchFamily="34" charset="0"/>
            </a:endParaRPr>
          </a:p>
          <a:p>
            <a:pPr marL="0" indent="0" eaLnBrk="0" fontAlgn="base" hangingPunct="0">
              <a:spcBef>
                <a:spcPct val="0"/>
              </a:spcBef>
              <a:spcAft>
                <a:spcPct val="0"/>
              </a:spcAft>
              <a:buNone/>
            </a:pPr>
            <a:r>
              <a:rPr lang="en-US" sz="2400" dirty="0" err="1">
                <a:latin typeface="Arial" panose="020B0604020202020204" pitchFamily="34" charset="0"/>
              </a:rPr>
              <a:t>Saurin</a:t>
            </a:r>
            <a:r>
              <a:rPr lang="en-US" sz="2400" dirty="0">
                <a:latin typeface="Arial" panose="020B0604020202020204" pitchFamily="34" charset="0"/>
              </a:rPr>
              <a:t>: * </a:t>
            </a:r>
            <a:r>
              <a:rPr lang="en-US" sz="2400" dirty="0" err="1">
                <a:latin typeface="Arial" panose="020B0604020202020204" pitchFamily="34" charset="0"/>
              </a:rPr>
              <a:t>student:teacher</a:t>
            </a:r>
            <a:r>
              <a:rPr lang="en-US" sz="2400" dirty="0">
                <a:latin typeface="Arial" panose="020B0604020202020204" pitchFamily="34" charset="0"/>
              </a:rPr>
              <a:t> ratio us</a:t>
            </a:r>
          </a:p>
          <a:p>
            <a:pPr marL="0" indent="0" eaLnBrk="0" fontAlgn="base" hangingPunct="0">
              <a:spcBef>
                <a:spcPct val="0"/>
              </a:spcBef>
              <a:spcAft>
                <a:spcPct val="0"/>
              </a:spcAft>
              <a:buNone/>
            </a:pPr>
            <a:r>
              <a:rPr lang="en-US" sz="2400" dirty="0">
                <a:latin typeface="Arial" panose="020B0604020202020204" pitchFamily="34" charset="0"/>
              </a:rPr>
              <a:t>	  do not have :  teacher salary us</a:t>
            </a:r>
          </a:p>
          <a:p>
            <a:pPr marL="0" indent="0" eaLnBrk="0" fontAlgn="base" hangingPunct="0">
              <a:spcBef>
                <a:spcPct val="0"/>
              </a:spcBef>
              <a:spcAft>
                <a:spcPct val="0"/>
              </a:spcAft>
              <a:buNone/>
            </a:pPr>
            <a:r>
              <a:rPr lang="en-US" sz="2400" dirty="0">
                <a:latin typeface="Arial" panose="020B0604020202020204" pitchFamily="34" charset="0"/>
              </a:rPr>
              <a:t>	  *school financials us (total rev, total expend)</a:t>
            </a:r>
          </a:p>
          <a:p>
            <a:pPr marL="0" indent="0" eaLnBrk="0" fontAlgn="base" hangingPunct="0">
              <a:spcBef>
                <a:spcPct val="0"/>
              </a:spcBef>
              <a:spcAft>
                <a:spcPct val="0"/>
              </a:spcAft>
              <a:buNone/>
            </a:pPr>
            <a:r>
              <a:rPr lang="en-US" sz="2400" dirty="0">
                <a:latin typeface="Arial" panose="020B0604020202020204" pitchFamily="34" charset="0"/>
              </a:rPr>
              <a:t>		*those charts you have re deficit if want/need</a:t>
            </a:r>
          </a:p>
          <a:p>
            <a:pPr marL="0" indent="0" eaLnBrk="0" fontAlgn="base" hangingPunct="0">
              <a:spcBef>
                <a:spcPct val="0"/>
              </a:spcBef>
              <a:spcAft>
                <a:spcPct val="0"/>
              </a:spcAft>
              <a:buNone/>
            </a:pPr>
            <a:r>
              <a:rPr lang="en-US" sz="2400" dirty="0">
                <a:latin typeface="Arial" panose="020B0604020202020204" pitchFamily="34" charset="0"/>
              </a:rPr>
              <a:t>	*Per student spending us</a:t>
            </a:r>
          </a:p>
          <a:p>
            <a:pPr marL="0" indent="0" eaLnBrk="0" fontAlgn="base" hangingPunct="0">
              <a:spcBef>
                <a:spcPct val="0"/>
              </a:spcBef>
              <a:spcAft>
                <a:spcPct val="0"/>
              </a:spcAft>
              <a:buNone/>
            </a:pPr>
            <a:r>
              <a:rPr lang="en-US" sz="2400" dirty="0">
                <a:latin typeface="Arial" panose="020B0604020202020204" pitchFamily="34" charset="0"/>
              </a:rPr>
              <a:t>	*Grad rate </a:t>
            </a:r>
            <a:endParaRPr lang="en-US" dirty="0"/>
          </a:p>
          <a:p>
            <a:pPr marL="0" indent="0">
              <a:buFont typeface="Wingdings" panose="05000000000000000000" pitchFamily="2" charset="2"/>
              <a:buNone/>
            </a:pPr>
            <a:endParaRPr lang="en-US" dirty="0"/>
          </a:p>
        </p:txBody>
      </p:sp>
    </p:spTree>
    <p:extLst>
      <p:ext uri="{BB962C8B-B14F-4D97-AF65-F5344CB8AC3E}">
        <p14:creationId xmlns:p14="http://schemas.microsoft.com/office/powerpoint/2010/main" val="307493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D8BE28-7F7A-4216-B140-2BC1EE5E5F97}"/>
              </a:ext>
            </a:extLst>
          </p:cNvPr>
          <p:cNvSpPr>
            <a:spLocks noGrp="1"/>
          </p:cNvSpPr>
          <p:nvPr>
            <p:ph type="title"/>
          </p:nvPr>
        </p:nvSpPr>
        <p:spPr/>
        <p:txBody>
          <a:bodyPr>
            <a:normAutofit/>
          </a:bodyPr>
          <a:lstStyle/>
          <a:p>
            <a:r>
              <a:rPr lang="en-US" sz="4400" dirty="0"/>
              <a:t>Granular Findings - State Regress</a:t>
            </a:r>
          </a:p>
        </p:txBody>
      </p:sp>
      <p:sp>
        <p:nvSpPr>
          <p:cNvPr id="3" name="Content Placeholder 2">
            <a:extLst>
              <a:ext uri="{FF2B5EF4-FFF2-40B4-BE49-F238E27FC236}">
                <a16:creationId xmlns:a16="http://schemas.microsoft.com/office/drawing/2014/main" id="{E521C252-2E71-4180-B87E-4282048B3CEF}"/>
              </a:ext>
            </a:extLst>
          </p:cNvPr>
          <p:cNvSpPr txBox="1">
            <a:spLocks/>
          </p:cNvSpPr>
          <p:nvPr/>
        </p:nvSpPr>
        <p:spPr>
          <a:xfrm>
            <a:off x="1280160" y="21907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Font typeface="Wingdings" panose="05000000000000000000" pitchFamily="2" charset="2"/>
              <a:buNone/>
            </a:pPr>
            <a:endParaRPr lang="en-US" dirty="0"/>
          </a:p>
        </p:txBody>
      </p:sp>
      <p:sp>
        <p:nvSpPr>
          <p:cNvPr id="5" name="Content Placeholder 2">
            <a:extLst>
              <a:ext uri="{FF2B5EF4-FFF2-40B4-BE49-F238E27FC236}">
                <a16:creationId xmlns:a16="http://schemas.microsoft.com/office/drawing/2014/main" id="{C243F947-C84D-41F2-9897-B107671AB45E}"/>
              </a:ext>
            </a:extLst>
          </p:cNvPr>
          <p:cNvSpPr txBox="1">
            <a:spLocks/>
          </p:cNvSpPr>
          <p:nvPr/>
        </p:nvSpPr>
        <p:spPr>
          <a:xfrm>
            <a:off x="1432560" y="2343149"/>
            <a:ext cx="9628632" cy="398621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r>
              <a:rPr lang="en-US" altLang="en-US" sz="2400" dirty="0">
                <a:latin typeface="Arial" panose="020B0604020202020204" pitchFamily="34" charset="0"/>
              </a:rPr>
              <a:t>Sean:	grad rates v student teacher ratio us</a:t>
            </a:r>
          </a:p>
          <a:p>
            <a:pPr marL="0" indent="0" eaLnBrk="0" fontAlgn="base" hangingPunct="0">
              <a:spcBef>
                <a:spcPct val="0"/>
              </a:spcBef>
              <a:spcAft>
                <a:spcPct val="0"/>
              </a:spcAft>
              <a:buNone/>
            </a:pPr>
            <a:r>
              <a:rPr lang="en-US" altLang="en-US" sz="2400" dirty="0">
                <a:latin typeface="Arial" panose="020B0604020202020204" pitchFamily="34" charset="0"/>
              </a:rPr>
              <a:t>	grad rates v teacher salary us</a:t>
            </a:r>
          </a:p>
          <a:p>
            <a:pPr marL="0" indent="0" eaLnBrk="0" fontAlgn="base" hangingPunct="0">
              <a:spcBef>
                <a:spcPct val="0"/>
              </a:spcBef>
              <a:spcAft>
                <a:spcPct val="0"/>
              </a:spcAft>
              <a:buNone/>
            </a:pPr>
            <a:r>
              <a:rPr lang="en-US" altLang="en-US" sz="2400" dirty="0">
                <a:latin typeface="Arial" panose="020B0604020202020204" pitchFamily="34" charset="0"/>
              </a:rPr>
              <a:t>	grad rates v school financials us (one total rev one total expend)</a:t>
            </a:r>
          </a:p>
          <a:p>
            <a:pPr marL="0" indent="0" eaLnBrk="0" fontAlgn="base" hangingPunct="0">
              <a:spcBef>
                <a:spcPct val="0"/>
              </a:spcBef>
              <a:spcAft>
                <a:spcPct val="0"/>
              </a:spcAft>
              <a:buNone/>
            </a:pPr>
            <a:r>
              <a:rPr lang="en-US" sz="2400" dirty="0" err="1">
                <a:latin typeface="Arial" panose="020B0604020202020204" pitchFamily="34" charset="0"/>
              </a:rPr>
              <a:t>saurin</a:t>
            </a:r>
            <a:r>
              <a:rPr lang="en-US" sz="2400" dirty="0">
                <a:latin typeface="Arial" panose="020B0604020202020204" pitchFamily="34" charset="0"/>
              </a:rPr>
              <a:t>: grad rates v per student spending </a:t>
            </a:r>
            <a:r>
              <a:rPr lang="en-US" sz="2400" dirty="0" err="1">
                <a:latin typeface="Arial" panose="020B0604020202020204" pitchFamily="34" charset="0"/>
              </a:rPr>
              <a:t>linregress</a:t>
            </a:r>
            <a:r>
              <a:rPr lang="en-US" sz="2400" dirty="0">
                <a:latin typeface="Arial" panose="020B0604020202020204" pitchFamily="34" charset="0"/>
              </a:rPr>
              <a:t> also</a:t>
            </a:r>
          </a:p>
          <a:p>
            <a:pPr marL="0" indent="0">
              <a:buFont typeface="Wingdings" panose="05000000000000000000" pitchFamily="2" charset="2"/>
              <a:buNone/>
            </a:pPr>
            <a:endParaRPr lang="en-US" dirty="0"/>
          </a:p>
        </p:txBody>
      </p:sp>
    </p:spTree>
    <p:extLst>
      <p:ext uri="{BB962C8B-B14F-4D97-AF65-F5344CB8AC3E}">
        <p14:creationId xmlns:p14="http://schemas.microsoft.com/office/powerpoint/2010/main" val="1552993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D8BE28-7F7A-4216-B140-2BC1EE5E5F97}"/>
              </a:ext>
            </a:extLst>
          </p:cNvPr>
          <p:cNvSpPr>
            <a:spLocks noGrp="1"/>
          </p:cNvSpPr>
          <p:nvPr>
            <p:ph type="title"/>
          </p:nvPr>
        </p:nvSpPr>
        <p:spPr/>
        <p:txBody>
          <a:bodyPr>
            <a:normAutofit/>
          </a:bodyPr>
          <a:lstStyle/>
          <a:p>
            <a:r>
              <a:rPr lang="en-US" sz="4400" dirty="0"/>
              <a:t>Granular Findings - State Regress</a:t>
            </a:r>
          </a:p>
        </p:txBody>
      </p:sp>
      <p:sp>
        <p:nvSpPr>
          <p:cNvPr id="3" name="Content Placeholder 2">
            <a:extLst>
              <a:ext uri="{FF2B5EF4-FFF2-40B4-BE49-F238E27FC236}">
                <a16:creationId xmlns:a16="http://schemas.microsoft.com/office/drawing/2014/main" id="{E521C252-2E71-4180-B87E-4282048B3CEF}"/>
              </a:ext>
            </a:extLst>
          </p:cNvPr>
          <p:cNvSpPr txBox="1">
            <a:spLocks/>
          </p:cNvSpPr>
          <p:nvPr/>
        </p:nvSpPr>
        <p:spPr>
          <a:xfrm>
            <a:off x="1280160" y="21907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Font typeface="Wingdings" panose="05000000000000000000" pitchFamily="2" charset="2"/>
              <a:buNone/>
            </a:pPr>
            <a:endParaRPr lang="en-US" dirty="0"/>
          </a:p>
        </p:txBody>
      </p:sp>
      <p:pic>
        <p:nvPicPr>
          <p:cNvPr id="5" name="Picture 4" descr="A picture containing screenshot&#10;&#10;Description automatically generated">
            <a:extLst>
              <a:ext uri="{FF2B5EF4-FFF2-40B4-BE49-F238E27FC236}">
                <a16:creationId xmlns:a16="http://schemas.microsoft.com/office/drawing/2014/main" id="{133F3C3A-0CCF-4441-927A-831198EB27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042" y="2190749"/>
            <a:ext cx="5487650" cy="3658433"/>
          </a:xfrm>
          <a:prstGeom prst="rect">
            <a:avLst/>
          </a:prstGeom>
        </p:spPr>
      </p:pic>
      <p:pic>
        <p:nvPicPr>
          <p:cNvPr id="7" name="Picture 6" descr="A close up of a map&#10;&#10;Description automatically generated">
            <a:extLst>
              <a:ext uri="{FF2B5EF4-FFF2-40B4-BE49-F238E27FC236}">
                <a16:creationId xmlns:a16="http://schemas.microsoft.com/office/drawing/2014/main" id="{F57C1F24-30DF-4A56-87E7-C6AD396BE4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4476" y="2214031"/>
            <a:ext cx="5487650" cy="3658433"/>
          </a:xfrm>
          <a:prstGeom prst="rect">
            <a:avLst/>
          </a:prstGeom>
        </p:spPr>
      </p:pic>
      <p:pic>
        <p:nvPicPr>
          <p:cNvPr id="9" name="Picture 8">
            <a:extLst>
              <a:ext uri="{FF2B5EF4-FFF2-40B4-BE49-F238E27FC236}">
                <a16:creationId xmlns:a16="http://schemas.microsoft.com/office/drawing/2014/main" id="{84196F39-D683-4F9D-BFFD-D6777922B0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1134" y="2880822"/>
            <a:ext cx="5487650" cy="3658433"/>
          </a:xfrm>
          <a:prstGeom prst="rect">
            <a:avLst/>
          </a:prstGeom>
        </p:spPr>
      </p:pic>
      <p:pic>
        <p:nvPicPr>
          <p:cNvPr id="11" name="Picture 10" descr="A picture containing screenshot&#10;&#10;Description automatically generated">
            <a:extLst>
              <a:ext uri="{FF2B5EF4-FFF2-40B4-BE49-F238E27FC236}">
                <a16:creationId xmlns:a16="http://schemas.microsoft.com/office/drawing/2014/main" id="{5E6918C3-93E2-41DE-A3C9-AE1309C5F95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21142" y="2904104"/>
            <a:ext cx="5487650" cy="3658433"/>
          </a:xfrm>
          <a:prstGeom prst="rect">
            <a:avLst/>
          </a:prstGeom>
        </p:spPr>
      </p:pic>
    </p:spTree>
    <p:extLst>
      <p:ext uri="{BB962C8B-B14F-4D97-AF65-F5344CB8AC3E}">
        <p14:creationId xmlns:p14="http://schemas.microsoft.com/office/powerpoint/2010/main" val="1668260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D8BE28-7F7A-4216-B140-2BC1EE5E5F97}"/>
              </a:ext>
            </a:extLst>
          </p:cNvPr>
          <p:cNvSpPr>
            <a:spLocks noGrp="1"/>
          </p:cNvSpPr>
          <p:nvPr>
            <p:ph type="title"/>
          </p:nvPr>
        </p:nvSpPr>
        <p:spPr/>
        <p:txBody>
          <a:bodyPr>
            <a:normAutofit/>
          </a:bodyPr>
          <a:lstStyle/>
          <a:p>
            <a:r>
              <a:rPr lang="en-US" sz="4400" dirty="0"/>
              <a:t>Granular Findings - State Regress</a:t>
            </a:r>
          </a:p>
        </p:txBody>
      </p:sp>
      <p:sp>
        <p:nvSpPr>
          <p:cNvPr id="3" name="Content Placeholder 2">
            <a:extLst>
              <a:ext uri="{FF2B5EF4-FFF2-40B4-BE49-F238E27FC236}">
                <a16:creationId xmlns:a16="http://schemas.microsoft.com/office/drawing/2014/main" id="{E521C252-2E71-4180-B87E-4282048B3CEF}"/>
              </a:ext>
            </a:extLst>
          </p:cNvPr>
          <p:cNvSpPr txBox="1">
            <a:spLocks/>
          </p:cNvSpPr>
          <p:nvPr/>
        </p:nvSpPr>
        <p:spPr>
          <a:xfrm>
            <a:off x="1280160" y="21907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Font typeface="Wingdings" panose="05000000000000000000" pitchFamily="2" charset="2"/>
              <a:buNone/>
            </a:pPr>
            <a:endParaRPr lang="en-US" dirty="0"/>
          </a:p>
        </p:txBody>
      </p:sp>
      <p:pic>
        <p:nvPicPr>
          <p:cNvPr id="5" name="Picture 4" descr="A picture containing screenshot&#10;&#10;Description automatically generated">
            <a:extLst>
              <a:ext uri="{FF2B5EF4-FFF2-40B4-BE49-F238E27FC236}">
                <a16:creationId xmlns:a16="http://schemas.microsoft.com/office/drawing/2014/main" id="{133F3C3A-0CCF-4441-927A-831198EB27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042" y="2190749"/>
            <a:ext cx="5487650" cy="3658433"/>
          </a:xfrm>
          <a:prstGeom prst="rect">
            <a:avLst/>
          </a:prstGeom>
        </p:spPr>
      </p:pic>
      <p:pic>
        <p:nvPicPr>
          <p:cNvPr id="7" name="Picture 6" descr="A close up of a map&#10;&#10;Description automatically generated">
            <a:extLst>
              <a:ext uri="{FF2B5EF4-FFF2-40B4-BE49-F238E27FC236}">
                <a16:creationId xmlns:a16="http://schemas.microsoft.com/office/drawing/2014/main" id="{F57C1F24-30DF-4A56-87E7-C6AD396BE4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4476" y="2214031"/>
            <a:ext cx="5487650" cy="3658433"/>
          </a:xfrm>
          <a:prstGeom prst="rect">
            <a:avLst/>
          </a:prstGeom>
        </p:spPr>
      </p:pic>
      <p:pic>
        <p:nvPicPr>
          <p:cNvPr id="9" name="Picture 8">
            <a:extLst>
              <a:ext uri="{FF2B5EF4-FFF2-40B4-BE49-F238E27FC236}">
                <a16:creationId xmlns:a16="http://schemas.microsoft.com/office/drawing/2014/main" id="{84196F39-D683-4F9D-BFFD-D6777922B0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1134" y="2880822"/>
            <a:ext cx="5487650" cy="3658433"/>
          </a:xfrm>
          <a:prstGeom prst="rect">
            <a:avLst/>
          </a:prstGeom>
        </p:spPr>
      </p:pic>
      <p:pic>
        <p:nvPicPr>
          <p:cNvPr id="11" name="Picture 10" descr="A picture containing screenshot&#10;&#10;Description automatically generated">
            <a:extLst>
              <a:ext uri="{FF2B5EF4-FFF2-40B4-BE49-F238E27FC236}">
                <a16:creationId xmlns:a16="http://schemas.microsoft.com/office/drawing/2014/main" id="{5E6918C3-93E2-41DE-A3C9-AE1309C5F95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21142" y="2904104"/>
            <a:ext cx="5487650" cy="3658433"/>
          </a:xfrm>
          <a:prstGeom prst="rect">
            <a:avLst/>
          </a:prstGeom>
        </p:spPr>
      </p:pic>
    </p:spTree>
    <p:extLst>
      <p:ext uri="{BB962C8B-B14F-4D97-AF65-F5344CB8AC3E}">
        <p14:creationId xmlns:p14="http://schemas.microsoft.com/office/powerpoint/2010/main" val="1539454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D8BE28-7F7A-4216-B140-2BC1EE5E5F97}"/>
              </a:ext>
            </a:extLst>
          </p:cNvPr>
          <p:cNvSpPr>
            <a:spLocks noGrp="1"/>
          </p:cNvSpPr>
          <p:nvPr>
            <p:ph type="title"/>
          </p:nvPr>
        </p:nvSpPr>
        <p:spPr/>
        <p:txBody>
          <a:bodyPr>
            <a:normAutofit/>
          </a:bodyPr>
          <a:lstStyle/>
          <a:p>
            <a:r>
              <a:rPr lang="en-US" sz="4400" dirty="0"/>
              <a:t>Micro Findings – Georgia Regress</a:t>
            </a:r>
          </a:p>
        </p:txBody>
      </p:sp>
      <p:sp>
        <p:nvSpPr>
          <p:cNvPr id="3" name="Content Placeholder 2">
            <a:extLst>
              <a:ext uri="{FF2B5EF4-FFF2-40B4-BE49-F238E27FC236}">
                <a16:creationId xmlns:a16="http://schemas.microsoft.com/office/drawing/2014/main" id="{E521C252-2E71-4180-B87E-4282048B3CEF}"/>
              </a:ext>
            </a:extLst>
          </p:cNvPr>
          <p:cNvSpPr txBox="1">
            <a:spLocks/>
          </p:cNvSpPr>
          <p:nvPr/>
        </p:nvSpPr>
        <p:spPr>
          <a:xfrm>
            <a:off x="1280160" y="21907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Font typeface="Wingdings" panose="05000000000000000000" pitchFamily="2" charset="2"/>
              <a:buNone/>
            </a:pPr>
            <a:endParaRPr lang="en-US" dirty="0"/>
          </a:p>
        </p:txBody>
      </p:sp>
      <p:sp>
        <p:nvSpPr>
          <p:cNvPr id="5" name="Content Placeholder 2">
            <a:extLst>
              <a:ext uri="{FF2B5EF4-FFF2-40B4-BE49-F238E27FC236}">
                <a16:creationId xmlns:a16="http://schemas.microsoft.com/office/drawing/2014/main" id="{36D4C242-7847-47BF-A2BD-4040756F1499}"/>
              </a:ext>
            </a:extLst>
          </p:cNvPr>
          <p:cNvSpPr txBox="1">
            <a:spLocks/>
          </p:cNvSpPr>
          <p:nvPr/>
        </p:nvSpPr>
        <p:spPr>
          <a:xfrm>
            <a:off x="1432560" y="23431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Font typeface="Wingdings" panose="05000000000000000000" pitchFamily="2" charset="2"/>
              <a:buNone/>
            </a:pPr>
            <a:endParaRPr lang="en-US"/>
          </a:p>
          <a:p>
            <a:pPr marL="0" indent="0">
              <a:buFont typeface="Wingdings" panose="05000000000000000000" pitchFamily="2" charset="2"/>
              <a:buNone/>
            </a:pPr>
            <a:endParaRPr lang="en-US" dirty="0"/>
          </a:p>
        </p:txBody>
      </p:sp>
      <p:sp>
        <p:nvSpPr>
          <p:cNvPr id="7" name="Content Placeholder 2">
            <a:extLst>
              <a:ext uri="{FF2B5EF4-FFF2-40B4-BE49-F238E27FC236}">
                <a16:creationId xmlns:a16="http://schemas.microsoft.com/office/drawing/2014/main" id="{CD57651A-55F6-4CCC-AFA6-2EDB4AD4D759}"/>
              </a:ext>
            </a:extLst>
          </p:cNvPr>
          <p:cNvSpPr txBox="1">
            <a:spLocks/>
          </p:cNvSpPr>
          <p:nvPr/>
        </p:nvSpPr>
        <p:spPr>
          <a:xfrm>
            <a:off x="1584960" y="2495549"/>
            <a:ext cx="9628632" cy="3986213"/>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r>
              <a:rPr lang="en-US" altLang="en-US" sz="2400" dirty="0">
                <a:latin typeface="Arial" panose="020B0604020202020204" pitchFamily="34" charset="0"/>
              </a:rPr>
              <a:t>This is the first class not required to take the Georgia High School Graduation Test in order to receive a regular diploma, as Georgia moves away from a one-size-fits-all approach to graduation.</a:t>
            </a:r>
          </a:p>
          <a:p>
            <a:pPr marL="0" indent="0" eaLnBrk="0" fontAlgn="base" hangingPunct="0">
              <a:spcBef>
                <a:spcPct val="0"/>
              </a:spcBef>
              <a:spcAft>
                <a:spcPct val="0"/>
              </a:spcAft>
              <a:buNone/>
            </a:pP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 </a:t>
            </a:r>
          </a:p>
          <a:p>
            <a:pPr marL="0" indent="0" eaLnBrk="0" fontAlgn="base" hangingPunct="0">
              <a:spcBef>
                <a:spcPct val="0"/>
              </a:spcBef>
              <a:spcAft>
                <a:spcPct val="0"/>
              </a:spcAft>
              <a:buNone/>
            </a:pP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There is evidence that focusing less on testing, and more on career education and personalized paths to graduation, opens up opportunities for students. The graduation rate for students who complete a Career Pathway is much higher – at 89 percent – than the rate for students who do not.  </a:t>
            </a:r>
          </a:p>
          <a:p>
            <a:pPr marL="0" indent="0" eaLnBrk="0" fontAlgn="base" hangingPunct="0">
              <a:spcBef>
                <a:spcPct val="0"/>
              </a:spcBef>
              <a:spcAft>
                <a:spcPct val="0"/>
              </a:spcAft>
              <a:buNone/>
            </a:pP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 </a:t>
            </a:r>
          </a:p>
          <a:p>
            <a:pPr marL="0" indent="0" eaLnBrk="0" fontAlgn="base" hangingPunct="0">
              <a:spcBef>
                <a:spcPct val="0"/>
              </a:spcBef>
              <a:spcAft>
                <a:spcPct val="0"/>
              </a:spcAft>
              <a:buNone/>
            </a:pP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Moving forward, the </a:t>
            </a:r>
            <a:r>
              <a:rPr lang="en-US" altLang="en-US" sz="2400" dirty="0" err="1">
                <a:latin typeface="Arial" panose="020B0604020202020204" pitchFamily="34" charset="0"/>
              </a:rPr>
              <a:t>GaDOE</a:t>
            </a:r>
            <a:r>
              <a:rPr lang="en-US" altLang="en-US" sz="2400" dirty="0">
                <a:latin typeface="Arial" panose="020B0604020202020204" pitchFamily="34" charset="0"/>
              </a:rPr>
              <a:t> will continue to focus on personalized learning rather than a standardized approach – including Career, Technical and Agricultural Education (CTAE) and core credit flexibility, including the new flexibility that allows students to receive a math, science, or foreign language credit for a computer programming course.</a:t>
            </a:r>
          </a:p>
          <a:p>
            <a:pPr marL="0" indent="0" eaLnBrk="0" fontAlgn="base" hangingPunct="0">
              <a:spcBef>
                <a:spcPct val="0"/>
              </a:spcBef>
              <a:spcAft>
                <a:spcPct val="0"/>
              </a:spcAft>
              <a:buNone/>
            </a:pP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 </a:t>
            </a:r>
          </a:p>
          <a:p>
            <a:pPr marL="0" indent="0" eaLnBrk="0" fontAlgn="base" hangingPunct="0">
              <a:spcBef>
                <a:spcPct val="0"/>
              </a:spcBef>
              <a:spcAft>
                <a:spcPct val="0"/>
              </a:spcAft>
              <a:buNone/>
            </a:pP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The agency is also working to improve the graduation rate for students with disabilities through a statewide systemic improvement plan which establishes a network of regional support to support local districts in implementing interventions provided by the National Dropout Prevention Center.</a:t>
            </a:r>
          </a:p>
        </p:txBody>
      </p:sp>
    </p:spTree>
    <p:extLst>
      <p:ext uri="{BB962C8B-B14F-4D97-AF65-F5344CB8AC3E}">
        <p14:creationId xmlns:p14="http://schemas.microsoft.com/office/powerpoint/2010/main" val="3240637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D8BE28-7F7A-4216-B140-2BC1EE5E5F97}"/>
              </a:ext>
            </a:extLst>
          </p:cNvPr>
          <p:cNvSpPr>
            <a:spLocks noGrp="1"/>
          </p:cNvSpPr>
          <p:nvPr>
            <p:ph type="title"/>
          </p:nvPr>
        </p:nvSpPr>
        <p:spPr/>
        <p:txBody>
          <a:bodyPr>
            <a:normAutofit/>
          </a:bodyPr>
          <a:lstStyle/>
          <a:p>
            <a:r>
              <a:rPr lang="en-US" sz="4400" dirty="0"/>
              <a:t>Micro Findings – Georgia</a:t>
            </a:r>
          </a:p>
        </p:txBody>
      </p:sp>
      <p:sp>
        <p:nvSpPr>
          <p:cNvPr id="3" name="Content Placeholder 2">
            <a:extLst>
              <a:ext uri="{FF2B5EF4-FFF2-40B4-BE49-F238E27FC236}">
                <a16:creationId xmlns:a16="http://schemas.microsoft.com/office/drawing/2014/main" id="{E521C252-2E71-4180-B87E-4282048B3CEF}"/>
              </a:ext>
            </a:extLst>
          </p:cNvPr>
          <p:cNvSpPr txBox="1">
            <a:spLocks/>
          </p:cNvSpPr>
          <p:nvPr/>
        </p:nvSpPr>
        <p:spPr>
          <a:xfrm>
            <a:off x="1280160" y="21907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Font typeface="Wingdings" panose="05000000000000000000" pitchFamily="2" charset="2"/>
              <a:buNone/>
            </a:pPr>
            <a:endParaRPr lang="en-US" dirty="0"/>
          </a:p>
        </p:txBody>
      </p:sp>
      <p:sp>
        <p:nvSpPr>
          <p:cNvPr id="5" name="Content Placeholder 2">
            <a:extLst>
              <a:ext uri="{FF2B5EF4-FFF2-40B4-BE49-F238E27FC236}">
                <a16:creationId xmlns:a16="http://schemas.microsoft.com/office/drawing/2014/main" id="{36D4C242-7847-47BF-A2BD-4040756F1499}"/>
              </a:ext>
            </a:extLst>
          </p:cNvPr>
          <p:cNvSpPr txBox="1">
            <a:spLocks/>
          </p:cNvSpPr>
          <p:nvPr/>
        </p:nvSpPr>
        <p:spPr>
          <a:xfrm>
            <a:off x="1432560" y="23431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Font typeface="Wingdings" panose="05000000000000000000" pitchFamily="2" charset="2"/>
              <a:buNone/>
            </a:pPr>
            <a:endParaRPr lang="en-US"/>
          </a:p>
          <a:p>
            <a:pPr marL="0" indent="0">
              <a:buFont typeface="Wingdings" panose="05000000000000000000" pitchFamily="2" charset="2"/>
              <a:buNone/>
            </a:pPr>
            <a:endParaRPr lang="en-US" dirty="0"/>
          </a:p>
        </p:txBody>
      </p:sp>
      <p:sp>
        <p:nvSpPr>
          <p:cNvPr id="7" name="Content Placeholder 2">
            <a:extLst>
              <a:ext uri="{FF2B5EF4-FFF2-40B4-BE49-F238E27FC236}">
                <a16:creationId xmlns:a16="http://schemas.microsoft.com/office/drawing/2014/main" id="{CD57651A-55F6-4CCC-AFA6-2EDB4AD4D759}"/>
              </a:ext>
            </a:extLst>
          </p:cNvPr>
          <p:cNvSpPr txBox="1">
            <a:spLocks/>
          </p:cNvSpPr>
          <p:nvPr/>
        </p:nvSpPr>
        <p:spPr>
          <a:xfrm>
            <a:off x="1584960" y="2495549"/>
            <a:ext cx="9628632" cy="398621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r>
              <a:rPr lang="en-US" altLang="en-US" sz="2400" dirty="0" err="1">
                <a:latin typeface="Arial" panose="020B0604020202020204" pitchFamily="34" charset="0"/>
              </a:rPr>
              <a:t>melissa</a:t>
            </a:r>
            <a:r>
              <a:rPr lang="en-US" altLang="en-US" sz="2400" dirty="0">
                <a:latin typeface="Arial" panose="020B0604020202020204" pitchFamily="34" charset="0"/>
              </a:rPr>
              <a:t>:</a:t>
            </a:r>
          </a:p>
          <a:p>
            <a:pPr marL="0" indent="0" eaLnBrk="0" fontAlgn="base" hangingPunct="0">
              <a:spcBef>
                <a:spcPct val="0"/>
              </a:spcBef>
              <a:spcAft>
                <a:spcPct val="0"/>
              </a:spcAft>
              <a:buNone/>
            </a:pPr>
            <a:r>
              <a:rPr lang="en-US" altLang="en-US" sz="2400" dirty="0">
                <a:latin typeface="Arial" panose="020B0604020202020204" pitchFamily="34" charset="0"/>
              </a:rPr>
              <a:t>	grad rates v student teacher ratio </a:t>
            </a:r>
            <a:r>
              <a:rPr lang="en-US" altLang="en-US" sz="2400" dirty="0" err="1">
                <a:latin typeface="Arial" panose="020B0604020202020204" pitchFamily="34" charset="0"/>
              </a:rPr>
              <a:t>ga</a:t>
            </a: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	grad rates v teacher salary by state </a:t>
            </a:r>
            <a:r>
              <a:rPr lang="en-US" altLang="en-US" sz="2400" dirty="0" err="1">
                <a:latin typeface="Arial" panose="020B0604020202020204" pitchFamily="34" charset="0"/>
              </a:rPr>
              <a:t>ga</a:t>
            </a: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	grad rates v school financials by state </a:t>
            </a:r>
            <a:r>
              <a:rPr lang="en-US" altLang="en-US" sz="2400" dirty="0" err="1">
                <a:latin typeface="Arial" panose="020B0604020202020204" pitchFamily="34" charset="0"/>
              </a:rPr>
              <a:t>ga</a:t>
            </a:r>
            <a:r>
              <a:rPr lang="en-US" altLang="en-US" sz="2400" dirty="0">
                <a:latin typeface="Arial" panose="020B0604020202020204" pitchFamily="34" charset="0"/>
              </a:rPr>
              <a:t> total rev, total expenditure</a:t>
            </a:r>
          </a:p>
          <a:p>
            <a:pPr marL="0" indent="0" eaLnBrk="0" fontAlgn="base" hangingPunct="0">
              <a:spcBef>
                <a:spcPct val="0"/>
              </a:spcBef>
              <a:spcAft>
                <a:spcPct val="0"/>
              </a:spcAft>
              <a:buNone/>
            </a:pPr>
            <a:r>
              <a:rPr lang="en-US" altLang="en-US" sz="2400" dirty="0">
                <a:latin typeface="Arial" panose="020B0604020202020204" pitchFamily="34" charset="0"/>
              </a:rPr>
              <a:t>	grad rates v per student spending by state </a:t>
            </a:r>
            <a:r>
              <a:rPr lang="en-US" altLang="en-US" sz="2400" dirty="0" err="1">
                <a:latin typeface="Arial" panose="020B0604020202020204" pitchFamily="34" charset="0"/>
              </a:rPr>
              <a:t>ga</a:t>
            </a:r>
            <a:endParaRPr lang="en-US" altLang="en-US" sz="2400" dirty="0">
              <a:latin typeface="Arial" panose="020B0604020202020204" pitchFamily="34" charset="0"/>
            </a:endParaRPr>
          </a:p>
          <a:p>
            <a:pPr marL="0" indent="0" eaLnBrk="0" fontAlgn="base" hangingPunct="0">
              <a:spcBef>
                <a:spcPct val="0"/>
              </a:spcBef>
              <a:spcAft>
                <a:spcPct val="0"/>
              </a:spcAft>
              <a:buNone/>
            </a:pPr>
            <a:endParaRPr lang="en-US" altLang="en-US" sz="2400" dirty="0">
              <a:latin typeface="Arial" panose="020B0604020202020204" pitchFamily="34" charset="0"/>
            </a:endParaRPr>
          </a:p>
        </p:txBody>
      </p:sp>
    </p:spTree>
    <p:extLst>
      <p:ext uri="{BB962C8B-B14F-4D97-AF65-F5344CB8AC3E}">
        <p14:creationId xmlns:p14="http://schemas.microsoft.com/office/powerpoint/2010/main" val="1808743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D8BE28-7F7A-4216-B140-2BC1EE5E5F97}"/>
              </a:ext>
            </a:extLst>
          </p:cNvPr>
          <p:cNvSpPr>
            <a:spLocks noGrp="1"/>
          </p:cNvSpPr>
          <p:nvPr>
            <p:ph type="title"/>
          </p:nvPr>
        </p:nvSpPr>
        <p:spPr/>
        <p:txBody>
          <a:bodyPr>
            <a:normAutofit/>
          </a:bodyPr>
          <a:lstStyle/>
          <a:p>
            <a:r>
              <a:rPr lang="en-US" sz="4400" dirty="0"/>
              <a:t>Regional Findings – Statistical Testing</a:t>
            </a:r>
          </a:p>
        </p:txBody>
      </p:sp>
      <p:sp>
        <p:nvSpPr>
          <p:cNvPr id="3" name="Content Placeholder 2">
            <a:extLst>
              <a:ext uri="{FF2B5EF4-FFF2-40B4-BE49-F238E27FC236}">
                <a16:creationId xmlns:a16="http://schemas.microsoft.com/office/drawing/2014/main" id="{E521C252-2E71-4180-B87E-4282048B3CEF}"/>
              </a:ext>
            </a:extLst>
          </p:cNvPr>
          <p:cNvSpPr txBox="1">
            <a:spLocks/>
          </p:cNvSpPr>
          <p:nvPr/>
        </p:nvSpPr>
        <p:spPr>
          <a:xfrm>
            <a:off x="1280160" y="21907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Font typeface="Wingdings" panose="05000000000000000000" pitchFamily="2" charset="2"/>
              <a:buNone/>
            </a:pPr>
            <a:endParaRPr lang="en-US" dirty="0"/>
          </a:p>
        </p:txBody>
      </p:sp>
      <p:sp>
        <p:nvSpPr>
          <p:cNvPr id="5" name="Content Placeholder 2">
            <a:extLst>
              <a:ext uri="{FF2B5EF4-FFF2-40B4-BE49-F238E27FC236}">
                <a16:creationId xmlns:a16="http://schemas.microsoft.com/office/drawing/2014/main" id="{36D4C242-7847-47BF-A2BD-4040756F1499}"/>
              </a:ext>
            </a:extLst>
          </p:cNvPr>
          <p:cNvSpPr txBox="1">
            <a:spLocks/>
          </p:cNvSpPr>
          <p:nvPr/>
        </p:nvSpPr>
        <p:spPr>
          <a:xfrm>
            <a:off x="1432560" y="23431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a:buFont typeface="Wingdings" panose="05000000000000000000" pitchFamily="2" charset="2"/>
              <a:buNone/>
            </a:pPr>
            <a:endParaRPr lang="en-US"/>
          </a:p>
          <a:p>
            <a:pPr marL="0" indent="0">
              <a:buFont typeface="Wingdings" panose="05000000000000000000" pitchFamily="2" charset="2"/>
              <a:buNone/>
            </a:pPr>
            <a:endParaRPr lang="en-US" dirty="0"/>
          </a:p>
        </p:txBody>
      </p:sp>
      <p:sp>
        <p:nvSpPr>
          <p:cNvPr id="7" name="Content Placeholder 2">
            <a:extLst>
              <a:ext uri="{FF2B5EF4-FFF2-40B4-BE49-F238E27FC236}">
                <a16:creationId xmlns:a16="http://schemas.microsoft.com/office/drawing/2014/main" id="{CD57651A-55F6-4CCC-AFA6-2EDB4AD4D759}"/>
              </a:ext>
            </a:extLst>
          </p:cNvPr>
          <p:cNvSpPr txBox="1">
            <a:spLocks/>
          </p:cNvSpPr>
          <p:nvPr/>
        </p:nvSpPr>
        <p:spPr>
          <a:xfrm>
            <a:off x="1584960" y="2495549"/>
            <a:ext cx="9628632" cy="398621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Scott: ANOVA </a:t>
            </a:r>
            <a:r>
              <a:rPr lang="en-US" altLang="en-US" sz="2400" dirty="0" err="1">
                <a:latin typeface="Arial" panose="020B0604020202020204" pitchFamily="34" charset="0"/>
              </a:rPr>
              <a:t>ga</a:t>
            </a:r>
            <a:r>
              <a:rPr lang="en-US" altLang="en-US" sz="2400" dirty="0">
                <a:latin typeface="Arial" panose="020B0604020202020204" pitchFamily="34" charset="0"/>
              </a:rPr>
              <a:t> vs SE w t test</a:t>
            </a:r>
          </a:p>
          <a:p>
            <a:pPr marL="0" indent="0" eaLnBrk="0" fontAlgn="base" hangingPunct="0">
              <a:spcBef>
                <a:spcPct val="0"/>
              </a:spcBef>
              <a:spcAft>
                <a:spcPct val="0"/>
              </a:spcAft>
              <a:buNone/>
            </a:pPr>
            <a:r>
              <a:rPr lang="en-US" altLang="en-US" sz="2400" dirty="0">
                <a:latin typeface="Arial" panose="020B0604020202020204" pitchFamily="34" charset="0"/>
              </a:rPr>
              <a:t>	.describe on GA</a:t>
            </a:r>
          </a:p>
          <a:p>
            <a:pPr marL="0" indent="0" eaLnBrk="0" fontAlgn="base" hangingPunct="0">
              <a:spcBef>
                <a:spcPct val="0"/>
              </a:spcBef>
              <a:spcAft>
                <a:spcPct val="0"/>
              </a:spcAft>
              <a:buNone/>
            </a:pPr>
            <a:endParaRPr lang="en-US" altLang="en-US" sz="2400" dirty="0">
              <a:latin typeface="Arial" panose="020B0604020202020204" pitchFamily="34" charset="0"/>
            </a:endParaRPr>
          </a:p>
        </p:txBody>
      </p:sp>
    </p:spTree>
    <p:extLst>
      <p:ext uri="{BB962C8B-B14F-4D97-AF65-F5344CB8AC3E}">
        <p14:creationId xmlns:p14="http://schemas.microsoft.com/office/powerpoint/2010/main" val="490892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6381979B-1EBF-4E02-85CA-78DB404ADA06}"/>
              </a:ext>
            </a:extLst>
          </p:cNvPr>
          <p:cNvSpPr>
            <a:spLocks noGrp="1"/>
          </p:cNvSpPr>
          <p:nvPr>
            <p:ph type="body" idx="1"/>
          </p:nvPr>
        </p:nvSpPr>
        <p:spPr>
          <a:xfrm>
            <a:off x="3838575" y="4589463"/>
            <a:ext cx="6597650" cy="1500187"/>
          </a:xfrm>
        </p:spPr>
        <p:txBody>
          <a:bodyPr>
            <a:noAutofit/>
          </a:bodyPr>
          <a:lstStyle/>
          <a:p>
            <a:r>
              <a:rPr lang="en-US" sz="5400" dirty="0"/>
              <a:t>Implications</a:t>
            </a:r>
          </a:p>
        </p:txBody>
      </p:sp>
      <p:sp>
        <p:nvSpPr>
          <p:cNvPr id="3" name="AutoShape 2" descr="Cheezburger Image 8556780288">
            <a:extLst>
              <a:ext uri="{FF2B5EF4-FFF2-40B4-BE49-F238E27FC236}">
                <a16:creationId xmlns:a16="http://schemas.microsoft.com/office/drawing/2014/main" id="{C086D834-5543-4FB6-B868-AC7648A2C45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148" name="Picture 4" descr="Image result for school cartoons&quot;">
            <a:extLst>
              <a:ext uri="{FF2B5EF4-FFF2-40B4-BE49-F238E27FC236}">
                <a16:creationId xmlns:a16="http://schemas.microsoft.com/office/drawing/2014/main" id="{624954CD-F3A2-4C3C-982A-3D6D610D99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70340" y="277090"/>
            <a:ext cx="5569527" cy="3796146"/>
          </a:xfrm>
          <a:prstGeom prst="rect">
            <a:avLst/>
          </a:prstGeom>
          <a:noFill/>
          <a:ln>
            <a:solidFill>
              <a:schemeClr val="bg1">
                <a:lumMod val="2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4198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Motivation</a:t>
            </a:r>
          </a:p>
        </p:txBody>
      </p:sp>
      <p:sp>
        <p:nvSpPr>
          <p:cNvPr id="14" name="Content Placeholder 2"/>
          <p:cNvSpPr>
            <a:spLocks noGrp="1"/>
          </p:cNvSpPr>
          <p:nvPr>
            <p:ph idx="1"/>
          </p:nvPr>
        </p:nvSpPr>
        <p:spPr>
          <a:xfrm>
            <a:off x="1280160" y="1939297"/>
            <a:ext cx="9628632" cy="4672482"/>
          </a:xfrm>
        </p:spPr>
        <p:txBody>
          <a:bodyPr>
            <a:normAutofit fontScale="85000" lnSpcReduction="20000"/>
          </a:bodyPr>
          <a:lstStyle/>
          <a:p>
            <a:pPr marL="0" indent="0">
              <a:buNone/>
            </a:pPr>
            <a:r>
              <a:rPr lang="en-US" sz="2900" dirty="0"/>
              <a:t>NFL </a:t>
            </a:r>
            <a:r>
              <a:rPr lang="en-US" sz="2900" dirty="0">
                <a:sym typeface="Wingdings" panose="05000000000000000000" pitchFamily="2" charset="2"/>
              </a:rPr>
              <a:t>  Radiation  Books  Plastic Waste  Education</a:t>
            </a:r>
          </a:p>
          <a:p>
            <a:pPr marL="0" indent="0">
              <a:buNone/>
            </a:pPr>
            <a:r>
              <a:rPr lang="en-US" sz="2900" b="1" u="sng" dirty="0">
                <a:sym typeface="Wingdings" panose="05000000000000000000" pitchFamily="2" charset="2"/>
              </a:rPr>
              <a:t>Background: </a:t>
            </a:r>
            <a:r>
              <a:rPr lang="en-US" sz="2900" dirty="0">
                <a:sym typeface="Wingdings" panose="05000000000000000000" pitchFamily="2" charset="2"/>
              </a:rPr>
              <a:t>The team decided on Education due to the numerous and robust datasets available, and less so due to personal interest in the topic. </a:t>
            </a:r>
          </a:p>
          <a:p>
            <a:pPr marL="0" indent="0">
              <a:buNone/>
            </a:pPr>
            <a:r>
              <a:rPr lang="en-US" sz="2900" b="1" u="sng" dirty="0">
                <a:sym typeface="Wingdings" panose="05000000000000000000" pitchFamily="2" charset="2"/>
              </a:rPr>
              <a:t>Reasoning:</a:t>
            </a:r>
          </a:p>
          <a:p>
            <a:r>
              <a:rPr lang="en-US" sz="2900" dirty="0">
                <a:sym typeface="Wingdings" panose="05000000000000000000" pitchFamily="2" charset="2"/>
              </a:rPr>
              <a:t>Discoursed topic</a:t>
            </a:r>
          </a:p>
          <a:p>
            <a:r>
              <a:rPr lang="en-US" sz="2900" dirty="0">
                <a:sym typeface="Wingdings" panose="05000000000000000000" pitchFamily="2" charset="2"/>
              </a:rPr>
              <a:t>Relatable topic</a:t>
            </a:r>
          </a:p>
          <a:p>
            <a:r>
              <a:rPr lang="en-US" sz="2900" dirty="0">
                <a:sym typeface="Wingdings" panose="05000000000000000000" pitchFamily="2" charset="2"/>
              </a:rPr>
              <a:t>Digestible topic</a:t>
            </a:r>
          </a:p>
          <a:p>
            <a:r>
              <a:rPr lang="en-US" sz="2900" dirty="0">
                <a:sym typeface="Wingdings" panose="05000000000000000000" pitchFamily="2" charset="2"/>
              </a:rPr>
              <a:t>Enrollment in GT bootcamp</a:t>
            </a:r>
          </a:p>
          <a:p>
            <a:r>
              <a:rPr lang="en-US" sz="2900" dirty="0">
                <a:sym typeface="Wingdings" panose="05000000000000000000" pitchFamily="2" charset="2"/>
              </a:rPr>
              <a:t>David’s kids</a:t>
            </a:r>
            <a:endParaRPr lang="en-US" sz="2900" dirty="0"/>
          </a:p>
          <a:p>
            <a:endParaRPr lang="en-US" dirty="0"/>
          </a:p>
        </p:txBody>
      </p:sp>
      <p:pic>
        <p:nvPicPr>
          <p:cNvPr id="4" name="Picture 3">
            <a:extLst>
              <a:ext uri="{FF2B5EF4-FFF2-40B4-BE49-F238E27FC236}">
                <a16:creationId xmlns:a16="http://schemas.microsoft.com/office/drawing/2014/main" id="{742E5181-E1BB-43BF-9B51-1539B5190E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1979" y="3136303"/>
            <a:ext cx="4965111" cy="3364636"/>
          </a:xfrm>
          <a:prstGeom prst="rect">
            <a:avLst/>
          </a:prstGeom>
          <a:ln>
            <a:solidFill>
              <a:schemeClr val="bg1">
                <a:lumMod val="25000"/>
              </a:schemeClr>
            </a:solidFill>
          </a:ln>
        </p:spPr>
      </p:pic>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D8BE28-7F7A-4216-B140-2BC1EE5E5F97}"/>
              </a:ext>
            </a:extLst>
          </p:cNvPr>
          <p:cNvSpPr>
            <a:spLocks noGrp="1"/>
          </p:cNvSpPr>
          <p:nvPr>
            <p:ph type="title"/>
          </p:nvPr>
        </p:nvSpPr>
        <p:spPr/>
        <p:txBody>
          <a:bodyPr>
            <a:normAutofit/>
          </a:bodyPr>
          <a:lstStyle/>
          <a:p>
            <a:r>
              <a:rPr lang="en-US" sz="4400" dirty="0"/>
              <a:t>Implications </a:t>
            </a:r>
          </a:p>
        </p:txBody>
      </p:sp>
      <p:sp>
        <p:nvSpPr>
          <p:cNvPr id="3" name="Content Placeholder 2">
            <a:extLst>
              <a:ext uri="{FF2B5EF4-FFF2-40B4-BE49-F238E27FC236}">
                <a16:creationId xmlns:a16="http://schemas.microsoft.com/office/drawing/2014/main" id="{E521C252-2E71-4180-B87E-4282048B3CEF}"/>
              </a:ext>
            </a:extLst>
          </p:cNvPr>
          <p:cNvSpPr txBox="1">
            <a:spLocks/>
          </p:cNvSpPr>
          <p:nvPr/>
        </p:nvSpPr>
        <p:spPr>
          <a:xfrm>
            <a:off x="1280160" y="21907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r>
              <a:rPr lang="en-US" altLang="en-US" sz="2400" dirty="0">
                <a:latin typeface="Arial" panose="020B0604020202020204" pitchFamily="34" charset="0"/>
              </a:rPr>
              <a:t>Discuss the implications of your findings. This is where you get to have an open-ended discussion about what your findings "mean".</a:t>
            </a:r>
          </a:p>
          <a:p>
            <a:pPr marL="0" indent="0" eaLnBrk="0" fontAlgn="base" hangingPunct="0">
              <a:spcBef>
                <a:spcPct val="0"/>
              </a:spcBef>
              <a:spcAft>
                <a:spcPct val="0"/>
              </a:spcAft>
              <a:buNone/>
            </a:pPr>
            <a:endParaRPr lang="en-US" altLang="en-US" sz="2400" dirty="0">
              <a:latin typeface="Arial" panose="020B0604020202020204" pitchFamily="34" charset="0"/>
            </a:endParaRPr>
          </a:p>
          <a:p>
            <a:pPr marL="0" indent="0">
              <a:buNone/>
            </a:pPr>
            <a:endParaRPr lang="en-US" dirty="0"/>
          </a:p>
          <a:p>
            <a:pPr marL="0" indent="0">
              <a:buFont typeface="Wingdings" panose="05000000000000000000" pitchFamily="2" charset="2"/>
              <a:buNone/>
            </a:pPr>
            <a:endParaRPr lang="en-US" dirty="0"/>
          </a:p>
        </p:txBody>
      </p:sp>
    </p:spTree>
    <p:extLst>
      <p:ext uri="{BB962C8B-B14F-4D97-AF65-F5344CB8AC3E}">
        <p14:creationId xmlns:p14="http://schemas.microsoft.com/office/powerpoint/2010/main" val="3006035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802A406-480C-45E6-BF5B-28E32EBE44C8}"/>
              </a:ext>
            </a:extLst>
          </p:cNvPr>
          <p:cNvSpPr>
            <a:spLocks noGrp="1"/>
          </p:cNvSpPr>
          <p:nvPr>
            <p:ph type="title"/>
          </p:nvPr>
        </p:nvSpPr>
        <p:spPr/>
        <p:txBody>
          <a:bodyPr>
            <a:normAutofit/>
          </a:bodyPr>
          <a:lstStyle/>
          <a:p>
            <a:r>
              <a:rPr lang="en-US" sz="4400" dirty="0"/>
              <a:t>Appendix</a:t>
            </a:r>
          </a:p>
        </p:txBody>
      </p:sp>
      <p:pic>
        <p:nvPicPr>
          <p:cNvPr id="4102" name="Picture 6" descr="Parker cartoon: Back to school">
            <a:extLst>
              <a:ext uri="{FF2B5EF4-FFF2-40B4-BE49-F238E27FC236}">
                <a16:creationId xmlns:a16="http://schemas.microsoft.com/office/drawing/2014/main" id="{349D16FE-6839-4AB6-9B57-A1C980089A8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476978" y="2336005"/>
            <a:ext cx="5079999" cy="4055651"/>
          </a:xfrm>
          <a:prstGeom prst="rect">
            <a:avLst/>
          </a:prstGeom>
          <a:noFill/>
          <a:ln>
            <a:solidFill>
              <a:schemeClr val="bg1">
                <a:lumMod val="2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577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56105-3BA3-4427-B07B-91D791BBBB39}"/>
              </a:ext>
            </a:extLst>
          </p:cNvPr>
          <p:cNvSpPr>
            <a:spLocks noGrp="1"/>
          </p:cNvSpPr>
          <p:nvPr>
            <p:ph type="title"/>
          </p:nvPr>
        </p:nvSpPr>
        <p:spPr/>
        <p:txBody>
          <a:bodyPr/>
          <a:lstStyle/>
          <a:p>
            <a:endParaRPr lang="en-US"/>
          </a:p>
        </p:txBody>
      </p:sp>
      <p:sp>
        <p:nvSpPr>
          <p:cNvPr id="4" name="Content Placeholder 2">
            <a:extLst>
              <a:ext uri="{FF2B5EF4-FFF2-40B4-BE49-F238E27FC236}">
                <a16:creationId xmlns:a16="http://schemas.microsoft.com/office/drawing/2014/main" id="{AFE60E3E-7024-44B5-8D0E-656DD221F09B}"/>
              </a:ext>
            </a:extLst>
          </p:cNvPr>
          <p:cNvSpPr txBox="1">
            <a:spLocks/>
          </p:cNvSpPr>
          <p:nvPr/>
        </p:nvSpPr>
        <p:spPr>
          <a:xfrm>
            <a:off x="1280160" y="21907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r>
              <a:rPr lang="en-US" sz="2400" dirty="0" err="1"/>
              <a:t>Saurin</a:t>
            </a:r>
            <a:r>
              <a:rPr lang="en-US" sz="2400" dirty="0"/>
              <a:t> financial pie charts here</a:t>
            </a:r>
          </a:p>
          <a:p>
            <a:r>
              <a:rPr lang="en-US" sz="2400" dirty="0" err="1"/>
              <a:t>Saurin</a:t>
            </a:r>
            <a:r>
              <a:rPr lang="en-US" sz="2400" dirty="0"/>
              <a:t> deficit chart and other one that goes with it</a:t>
            </a:r>
          </a:p>
          <a:p>
            <a:pPr marL="0" indent="0" eaLnBrk="0" fontAlgn="base" hangingPunct="0">
              <a:spcBef>
                <a:spcPct val="0"/>
              </a:spcBef>
              <a:spcAft>
                <a:spcPct val="0"/>
              </a:spcAft>
              <a:buNone/>
            </a:pPr>
            <a:endParaRPr lang="en-US" altLang="en-US" sz="2400" dirty="0">
              <a:latin typeface="Arial" panose="020B0604020202020204" pitchFamily="34" charset="0"/>
            </a:endParaRPr>
          </a:p>
          <a:p>
            <a:pPr marL="0" indent="0">
              <a:buNone/>
            </a:pPr>
            <a:endParaRPr lang="en-US" dirty="0"/>
          </a:p>
          <a:p>
            <a:pPr marL="0" indent="0">
              <a:buFont typeface="Wingdings" panose="05000000000000000000" pitchFamily="2" charset="2"/>
              <a:buNone/>
            </a:pPr>
            <a:endParaRPr lang="en-US" dirty="0"/>
          </a:p>
        </p:txBody>
      </p:sp>
    </p:spTree>
    <p:extLst>
      <p:ext uri="{BB962C8B-B14F-4D97-AF65-F5344CB8AC3E}">
        <p14:creationId xmlns:p14="http://schemas.microsoft.com/office/powerpoint/2010/main" val="981565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Core Questions and Hypotheses</a:t>
            </a:r>
          </a:p>
        </p:txBody>
      </p:sp>
      <p:sp>
        <p:nvSpPr>
          <p:cNvPr id="14" name="Content Placeholder 2"/>
          <p:cNvSpPr>
            <a:spLocks noGrp="1"/>
          </p:cNvSpPr>
          <p:nvPr>
            <p:ph idx="1"/>
          </p:nvPr>
        </p:nvSpPr>
        <p:spPr>
          <a:xfrm>
            <a:off x="1280160" y="1911587"/>
            <a:ext cx="9628632" cy="4672482"/>
          </a:xfrm>
        </p:spPr>
        <p:txBody>
          <a:bodyPr>
            <a:normAutofit fontScale="70000" lnSpcReduction="20000"/>
          </a:bodyPr>
          <a:lstStyle/>
          <a:p>
            <a:r>
              <a:rPr lang="en-US" sz="2800" dirty="0"/>
              <a:t>Is student performance* in the US affected by student:teacher ratio?</a:t>
            </a:r>
          </a:p>
          <a:p>
            <a:r>
              <a:rPr lang="en-US" sz="2800" dirty="0"/>
              <a:t>Is student performance* in the US affected by teacher salary?</a:t>
            </a:r>
          </a:p>
          <a:p>
            <a:r>
              <a:rPr lang="en-US" sz="2800" dirty="0"/>
              <a:t>Is student performance* in the US affected by school financials?</a:t>
            </a:r>
          </a:p>
          <a:p>
            <a:r>
              <a:rPr lang="en-US" sz="2800" dirty="0"/>
              <a:t>Is student performance* in the US affected by per student spending?</a:t>
            </a:r>
          </a:p>
          <a:p>
            <a:pPr marL="0" indent="0">
              <a:buNone/>
            </a:pPr>
            <a:endParaRPr lang="en-US" sz="1200" dirty="0"/>
          </a:p>
          <a:p>
            <a:r>
              <a:rPr lang="en-US" sz="2800" dirty="0"/>
              <a:t>Null hypotheses (H</a:t>
            </a:r>
            <a:r>
              <a:rPr lang="en-US" sz="1800" dirty="0"/>
              <a:t>o</a:t>
            </a:r>
            <a:r>
              <a:rPr lang="en-US" sz="2800" dirty="0"/>
              <a:t>): Student:teacher ratio does not have an effect on student performance</a:t>
            </a:r>
          </a:p>
          <a:p>
            <a:r>
              <a:rPr lang="en-US" sz="2800" dirty="0"/>
              <a:t>Null hypotheses (H</a:t>
            </a:r>
            <a:r>
              <a:rPr lang="en-US" sz="1800" dirty="0"/>
              <a:t>o</a:t>
            </a:r>
            <a:r>
              <a:rPr lang="en-US" sz="2800" dirty="0"/>
              <a:t>): Teacher salary does not have an effect on student performance</a:t>
            </a:r>
          </a:p>
          <a:p>
            <a:r>
              <a:rPr lang="en-US" sz="2800" dirty="0"/>
              <a:t>Null hypotheses (H</a:t>
            </a:r>
            <a:r>
              <a:rPr lang="en-US" sz="1800" dirty="0"/>
              <a:t>o</a:t>
            </a:r>
            <a:r>
              <a:rPr lang="en-US" sz="2800" dirty="0"/>
              <a:t>): School financials do not have an effect on student performance</a:t>
            </a:r>
          </a:p>
          <a:p>
            <a:r>
              <a:rPr lang="en-US" sz="2800" dirty="0"/>
              <a:t>Null hypotheses (H</a:t>
            </a:r>
            <a:r>
              <a:rPr lang="en-US" sz="1800" dirty="0"/>
              <a:t>o</a:t>
            </a:r>
            <a:r>
              <a:rPr lang="en-US" sz="2800" dirty="0"/>
              <a:t>): Per student spending does not have an effect on student performance</a:t>
            </a:r>
          </a:p>
        </p:txBody>
      </p:sp>
      <p:sp>
        <p:nvSpPr>
          <p:cNvPr id="2" name="TextBox 1">
            <a:extLst>
              <a:ext uri="{FF2B5EF4-FFF2-40B4-BE49-F238E27FC236}">
                <a16:creationId xmlns:a16="http://schemas.microsoft.com/office/drawing/2014/main" id="{FD5A18E2-8DCD-4113-A3C8-CBA5BC9E6BDC}"/>
              </a:ext>
            </a:extLst>
          </p:cNvPr>
          <p:cNvSpPr txBox="1"/>
          <p:nvPr/>
        </p:nvSpPr>
        <p:spPr>
          <a:xfrm>
            <a:off x="0" y="6500938"/>
            <a:ext cx="7251405" cy="307777"/>
          </a:xfrm>
          <a:prstGeom prst="rect">
            <a:avLst/>
          </a:prstGeom>
          <a:noFill/>
        </p:spPr>
        <p:txBody>
          <a:bodyPr wrap="square" rtlCol="0">
            <a:spAutoFit/>
          </a:bodyPr>
          <a:lstStyle/>
          <a:p>
            <a:r>
              <a:rPr lang="en-US" sz="1400" dirty="0"/>
              <a:t>*”Student performance” defined as High School graduation rate</a:t>
            </a:r>
          </a:p>
        </p:txBody>
      </p:sp>
    </p:spTree>
    <p:extLst>
      <p:ext uri="{BB962C8B-B14F-4D97-AF65-F5344CB8AC3E}">
        <p14:creationId xmlns:p14="http://schemas.microsoft.com/office/powerpoint/2010/main" val="3542159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0CB7F99-2700-4753-8286-5AFB623390EE}"/>
              </a:ext>
            </a:extLst>
          </p:cNvPr>
          <p:cNvSpPr>
            <a:spLocks noGrp="1"/>
          </p:cNvSpPr>
          <p:nvPr>
            <p:ph type="body" idx="1"/>
          </p:nvPr>
        </p:nvSpPr>
        <p:spPr>
          <a:xfrm>
            <a:off x="3622515" y="4589463"/>
            <a:ext cx="3850048" cy="1500187"/>
          </a:xfrm>
        </p:spPr>
        <p:txBody>
          <a:bodyPr>
            <a:noAutofit/>
          </a:bodyPr>
          <a:lstStyle/>
          <a:p>
            <a:r>
              <a:rPr lang="en-US" sz="5400" dirty="0"/>
              <a:t>Discovery and Analysis</a:t>
            </a:r>
          </a:p>
        </p:txBody>
      </p:sp>
      <p:pic>
        <p:nvPicPr>
          <p:cNvPr id="5" name="Picture 4">
            <a:extLst>
              <a:ext uri="{FF2B5EF4-FFF2-40B4-BE49-F238E27FC236}">
                <a16:creationId xmlns:a16="http://schemas.microsoft.com/office/drawing/2014/main" id="{166108EE-9773-461C-A933-09288676FC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94007" y="62145"/>
            <a:ext cx="5632184" cy="4156552"/>
          </a:xfrm>
          <a:prstGeom prst="rect">
            <a:avLst/>
          </a:prstGeom>
          <a:ln>
            <a:solidFill>
              <a:schemeClr val="bg1">
                <a:lumMod val="25000"/>
              </a:schemeClr>
            </a:solidFill>
          </a:ln>
        </p:spPr>
      </p:pic>
    </p:spTree>
    <p:extLst>
      <p:ext uri="{BB962C8B-B14F-4D97-AF65-F5344CB8AC3E}">
        <p14:creationId xmlns:p14="http://schemas.microsoft.com/office/powerpoint/2010/main" val="3350644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Our Process</a:t>
            </a:r>
          </a:p>
        </p:txBody>
      </p:sp>
      <p:pic>
        <p:nvPicPr>
          <p:cNvPr id="11266" name="Picture 2" descr="Image result for winning charlie sheen">
            <a:extLst>
              <a:ext uri="{FF2B5EF4-FFF2-40B4-BE49-F238E27FC236}">
                <a16:creationId xmlns:a16="http://schemas.microsoft.com/office/drawing/2014/main" id="{C9C96B92-1ADD-4199-8860-914C6EB7B7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7842" y="1884883"/>
            <a:ext cx="3167957" cy="2742535"/>
          </a:xfrm>
          <a:prstGeom prst="rect">
            <a:avLst/>
          </a:prstGeom>
          <a:noFill/>
          <a:ln>
            <a:solidFill>
              <a:schemeClr val="bg1">
                <a:lumMod val="25000"/>
              </a:schemeClr>
            </a:solidFill>
          </a:ln>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DB547D78-25AC-4CE3-B0A3-AAFAF75C370C}"/>
              </a:ext>
            </a:extLst>
          </p:cNvPr>
          <p:cNvPicPr>
            <a:picLocks noChangeAspect="1"/>
          </p:cNvPicPr>
          <p:nvPr/>
        </p:nvPicPr>
        <p:blipFill>
          <a:blip r:embed="rId4"/>
          <a:stretch>
            <a:fillRect/>
          </a:stretch>
        </p:blipFill>
        <p:spPr>
          <a:xfrm>
            <a:off x="3136394" y="4097303"/>
            <a:ext cx="7219950" cy="2600325"/>
          </a:xfrm>
          <a:prstGeom prst="rect">
            <a:avLst/>
          </a:prstGeom>
          <a:ln>
            <a:solidFill>
              <a:schemeClr val="bg1">
                <a:lumMod val="25000"/>
              </a:schemeClr>
            </a:solidFill>
          </a:ln>
        </p:spPr>
      </p:pic>
      <p:sp>
        <p:nvSpPr>
          <p:cNvPr id="4" name="Rectangle 3">
            <a:extLst>
              <a:ext uri="{FF2B5EF4-FFF2-40B4-BE49-F238E27FC236}">
                <a16:creationId xmlns:a16="http://schemas.microsoft.com/office/drawing/2014/main" id="{6FF77F36-4A88-46AE-BF57-C373745BC98F}"/>
              </a:ext>
            </a:extLst>
          </p:cNvPr>
          <p:cNvSpPr/>
          <p:nvPr/>
        </p:nvSpPr>
        <p:spPr>
          <a:xfrm>
            <a:off x="3078415" y="6078148"/>
            <a:ext cx="4633232" cy="313509"/>
          </a:xfrm>
          <a:prstGeom prst="rect">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CBA6303-7845-4EBC-8E94-B3D9D855BC67}"/>
              </a:ext>
            </a:extLst>
          </p:cNvPr>
          <p:cNvPicPr>
            <a:picLocks noChangeAspect="1"/>
          </p:cNvPicPr>
          <p:nvPr/>
        </p:nvPicPr>
        <p:blipFill>
          <a:blip r:embed="rId5"/>
          <a:stretch>
            <a:fillRect/>
          </a:stretch>
        </p:blipFill>
        <p:spPr>
          <a:xfrm>
            <a:off x="5288552" y="1948744"/>
            <a:ext cx="3600450" cy="2419350"/>
          </a:xfrm>
          <a:prstGeom prst="rect">
            <a:avLst/>
          </a:prstGeom>
          <a:ln>
            <a:solidFill>
              <a:schemeClr val="bg1">
                <a:lumMod val="25000"/>
              </a:schemeClr>
            </a:solidFill>
          </a:ln>
        </p:spPr>
      </p:pic>
      <p:pic>
        <p:nvPicPr>
          <p:cNvPr id="11270" name="Picture 6" descr="Image result for depressed cartoon">
            <a:extLst>
              <a:ext uri="{FF2B5EF4-FFF2-40B4-BE49-F238E27FC236}">
                <a16:creationId xmlns:a16="http://schemas.microsoft.com/office/drawing/2014/main" id="{7C8C199E-C6DF-400A-AF1F-6668A1B3A4C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3718" y="4709749"/>
            <a:ext cx="2143125" cy="1987879"/>
          </a:xfrm>
          <a:prstGeom prst="rect">
            <a:avLst/>
          </a:prstGeom>
          <a:noFill/>
          <a:ln>
            <a:solidFill>
              <a:schemeClr val="bg1">
                <a:lumMod val="25000"/>
              </a:schemeClr>
            </a:solidFill>
          </a:ln>
          <a:extLst>
            <a:ext uri="{909E8E84-426E-40DD-AFC4-6F175D3DCCD1}">
              <a14:hiddenFill xmlns:a14="http://schemas.microsoft.com/office/drawing/2010/main">
                <a:solidFill>
                  <a:srgbClr val="FFFFFF"/>
                </a:solidFill>
              </a14:hiddenFill>
            </a:ext>
          </a:extLst>
        </p:spPr>
      </p:pic>
      <p:pic>
        <p:nvPicPr>
          <p:cNvPr id="2" name="Picture 2" descr="Image result for party cartoon">
            <a:extLst>
              <a:ext uri="{FF2B5EF4-FFF2-40B4-BE49-F238E27FC236}">
                <a16:creationId xmlns:a16="http://schemas.microsoft.com/office/drawing/2014/main" id="{7417C002-7D1D-4A05-A455-4A12241BEBB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652525" y="2386012"/>
            <a:ext cx="2190750" cy="2085975"/>
          </a:xfrm>
          <a:prstGeom prst="rect">
            <a:avLst/>
          </a:prstGeom>
          <a:noFill/>
          <a:ln>
            <a:solidFill>
              <a:schemeClr val="bg1">
                <a:lumMod val="2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324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Discovery and Data Sources</a:t>
            </a:r>
          </a:p>
        </p:txBody>
      </p:sp>
      <p:sp>
        <p:nvSpPr>
          <p:cNvPr id="14" name="Content Placeholder 2"/>
          <p:cNvSpPr>
            <a:spLocks noGrp="1"/>
          </p:cNvSpPr>
          <p:nvPr>
            <p:ph idx="1"/>
          </p:nvPr>
        </p:nvSpPr>
        <p:spPr>
          <a:xfrm>
            <a:off x="1280160" y="1925442"/>
            <a:ext cx="9628632" cy="4672482"/>
          </a:xfrm>
        </p:spPr>
        <p:txBody>
          <a:bodyPr>
            <a:normAutofit fontScale="92500" lnSpcReduction="20000"/>
          </a:bodyPr>
          <a:lstStyle/>
          <a:p>
            <a:r>
              <a:rPr lang="en-US" sz="2800" dirty="0"/>
              <a:t>Google</a:t>
            </a:r>
          </a:p>
          <a:p>
            <a:r>
              <a:rPr lang="en-US" sz="2800" dirty="0"/>
              <a:t>Kaggle</a:t>
            </a:r>
          </a:p>
          <a:p>
            <a:r>
              <a:rPr lang="en-US" sz="2800" dirty="0"/>
              <a:t>US Department of Education</a:t>
            </a:r>
          </a:p>
          <a:p>
            <a:r>
              <a:rPr lang="en-US" sz="2800" dirty="0"/>
              <a:t>US Department of Labor</a:t>
            </a:r>
          </a:p>
          <a:p>
            <a:r>
              <a:rPr lang="en-US" sz="2800" dirty="0"/>
              <a:t>National Center for Education Statistics (NCES)</a:t>
            </a:r>
          </a:p>
          <a:p>
            <a:r>
              <a:rPr lang="en-US" sz="2800" dirty="0"/>
              <a:t>National Education Association (NEA)</a:t>
            </a:r>
          </a:p>
          <a:p>
            <a:r>
              <a:rPr lang="en-US" sz="2800" dirty="0"/>
              <a:t>Census</a:t>
            </a:r>
          </a:p>
          <a:p>
            <a:endParaRPr lang="en-US" sz="2800" dirty="0"/>
          </a:p>
          <a:p>
            <a:r>
              <a:rPr lang="en-US" sz="2800" dirty="0"/>
              <a:t>Our Brains!   </a:t>
            </a:r>
          </a:p>
          <a:p>
            <a:endParaRPr lang="en-US" sz="2800" dirty="0"/>
          </a:p>
          <a:p>
            <a:endParaRPr lang="en-US" sz="2800" dirty="0"/>
          </a:p>
        </p:txBody>
      </p:sp>
      <p:pic>
        <p:nvPicPr>
          <p:cNvPr id="2050" name="Picture 2" descr="Image result for cartoon people brain&quot;">
            <a:extLst>
              <a:ext uri="{FF2B5EF4-FFF2-40B4-BE49-F238E27FC236}">
                <a16:creationId xmlns:a16="http://schemas.microsoft.com/office/drawing/2014/main" id="{435A5C89-E25F-4884-B83C-B740B49016F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94071" y="3087008"/>
            <a:ext cx="4010025" cy="3339285"/>
          </a:xfrm>
          <a:prstGeom prst="rect">
            <a:avLst/>
          </a:prstGeom>
          <a:noFill/>
          <a:ln>
            <a:solidFill>
              <a:schemeClr val="bg1">
                <a:lumMod val="25000"/>
              </a:schemeClr>
            </a:solidFill>
          </a:ln>
          <a:extLst>
            <a:ext uri="{909E8E84-426E-40DD-AFC4-6F175D3DCCD1}">
              <a14:hiddenFill xmlns:a14="http://schemas.microsoft.com/office/drawing/2010/main">
                <a:solidFill>
                  <a:srgbClr val="FFFFFF"/>
                </a:solidFill>
              </a14:hiddenFill>
            </a:ext>
          </a:extLst>
        </p:spPr>
      </p:pic>
      <p:sp>
        <p:nvSpPr>
          <p:cNvPr id="3" name="Arrow: Right 2">
            <a:extLst>
              <a:ext uri="{FF2B5EF4-FFF2-40B4-BE49-F238E27FC236}">
                <a16:creationId xmlns:a16="http://schemas.microsoft.com/office/drawing/2014/main" id="{2CE130DC-65FE-4DD7-BE6C-792D1418E2A5}"/>
              </a:ext>
            </a:extLst>
          </p:cNvPr>
          <p:cNvSpPr/>
          <p:nvPr/>
        </p:nvSpPr>
        <p:spPr>
          <a:xfrm>
            <a:off x="4040378" y="6018028"/>
            <a:ext cx="2636875" cy="373629"/>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97708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Data Cleanup</a:t>
            </a:r>
          </a:p>
        </p:txBody>
      </p:sp>
      <p:sp>
        <p:nvSpPr>
          <p:cNvPr id="2" name="Content Placeholder 1">
            <a:extLst>
              <a:ext uri="{FF2B5EF4-FFF2-40B4-BE49-F238E27FC236}">
                <a16:creationId xmlns:a16="http://schemas.microsoft.com/office/drawing/2014/main" id="{4ACCB569-D621-4382-9476-910E26C9C196}"/>
              </a:ext>
            </a:extLst>
          </p:cNvPr>
          <p:cNvSpPr>
            <a:spLocks noGrp="1"/>
          </p:cNvSpPr>
          <p:nvPr>
            <p:ph idx="1"/>
          </p:nvPr>
        </p:nvSpPr>
        <p:spPr/>
        <p:txBody>
          <a:bodyPr>
            <a:normAutofit/>
          </a:bodyPr>
          <a:lstStyle/>
          <a:p>
            <a:r>
              <a:rPr lang="en-US" dirty="0"/>
              <a:t>Get pic of team hanging out with coffee, in a bar ,whatever</a:t>
            </a:r>
          </a:p>
          <a:p>
            <a:pPr marL="0" indent="0">
              <a:buNone/>
            </a:pPr>
            <a:endParaRPr lang="en-US" dirty="0"/>
          </a:p>
          <a:p>
            <a:pPr lvl="8"/>
            <a:r>
              <a:rPr lang="en-US" sz="2400" dirty="0"/>
              <a:t>Deep dive into datafiles</a:t>
            </a:r>
          </a:p>
          <a:p>
            <a:pPr lvl="8"/>
            <a:r>
              <a:rPr lang="en-US" sz="2400" dirty="0"/>
              <a:t>Re-defined parameters</a:t>
            </a:r>
          </a:p>
          <a:p>
            <a:pPr lvl="8"/>
            <a:r>
              <a:rPr lang="en-US" sz="2400" dirty="0"/>
              <a:t>Re-established metrics</a:t>
            </a:r>
          </a:p>
          <a:p>
            <a:endParaRPr lang="en-US" dirty="0"/>
          </a:p>
          <a:p>
            <a:pPr marL="0" indent="0">
              <a:buNone/>
            </a:pPr>
            <a:endParaRPr lang="en-US" dirty="0"/>
          </a:p>
          <a:p>
            <a:r>
              <a:rPr lang="en-US" dirty="0"/>
              <a:t>Pic of </a:t>
            </a:r>
            <a:r>
              <a:rPr lang="en-US" dirty="0" err="1"/>
              <a:t>saurin</a:t>
            </a:r>
            <a:r>
              <a:rPr lang="en-US" dirty="0"/>
              <a:t> working on laptop v concentrated</a:t>
            </a:r>
          </a:p>
        </p:txBody>
      </p:sp>
    </p:spTree>
    <p:extLst>
      <p:ext uri="{BB962C8B-B14F-4D97-AF65-F5344CB8AC3E}">
        <p14:creationId xmlns:p14="http://schemas.microsoft.com/office/powerpoint/2010/main" val="3622040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Data Analysis</a:t>
            </a:r>
          </a:p>
        </p:txBody>
      </p:sp>
      <p:sp>
        <p:nvSpPr>
          <p:cNvPr id="2" name="Content Placeholder 1">
            <a:extLst>
              <a:ext uri="{FF2B5EF4-FFF2-40B4-BE49-F238E27FC236}">
                <a16:creationId xmlns:a16="http://schemas.microsoft.com/office/drawing/2014/main" id="{4ACCB569-D621-4382-9476-910E26C9C196}"/>
              </a:ext>
            </a:extLst>
          </p:cNvPr>
          <p:cNvSpPr>
            <a:spLocks noGrp="1"/>
          </p:cNvSpPr>
          <p:nvPr>
            <p:ph idx="1"/>
          </p:nvPr>
        </p:nvSpPr>
        <p:spPr/>
        <p:txBody>
          <a:bodyPr/>
          <a:lstStyle/>
          <a:p>
            <a:r>
              <a:rPr lang="en-US" dirty="0"/>
              <a:t>Review datasets</a:t>
            </a:r>
          </a:p>
          <a:p>
            <a:r>
              <a:rPr lang="en-US" dirty="0"/>
              <a:t>Discuss strategy</a:t>
            </a:r>
          </a:p>
          <a:p>
            <a:r>
              <a:rPr lang="en-US" dirty="0"/>
              <a:t>Brainstorm visualizations</a:t>
            </a:r>
          </a:p>
          <a:p>
            <a:r>
              <a:rPr lang="en-US" dirty="0"/>
              <a:t>Manipulate data real-time</a:t>
            </a:r>
          </a:p>
          <a:p>
            <a:r>
              <a:rPr lang="en-US" dirty="0"/>
              <a:t>Determine charts and chart types for presentation</a:t>
            </a:r>
          </a:p>
          <a:p>
            <a:r>
              <a:rPr lang="en-US" dirty="0"/>
              <a:t>Identify data for statistical analysis requirement</a:t>
            </a:r>
          </a:p>
          <a:p>
            <a:r>
              <a:rPr lang="en-US" dirty="0"/>
              <a:t>Analyze data and visualizations, uncover findings</a:t>
            </a:r>
          </a:p>
          <a:p>
            <a:endParaRPr lang="en-US" dirty="0"/>
          </a:p>
          <a:p>
            <a:endParaRPr lang="en-US" dirty="0"/>
          </a:p>
        </p:txBody>
      </p:sp>
    </p:spTree>
    <p:extLst>
      <p:ext uri="{BB962C8B-B14F-4D97-AF65-F5344CB8AC3E}">
        <p14:creationId xmlns:p14="http://schemas.microsoft.com/office/powerpoint/2010/main" val="41875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3587148" y="4430088"/>
            <a:ext cx="6597465" cy="612128"/>
          </a:xfrm>
        </p:spPr>
        <p:txBody>
          <a:bodyPr>
            <a:noAutofit/>
          </a:bodyPr>
          <a:lstStyle/>
          <a:p>
            <a:r>
              <a:rPr lang="en-US" sz="5400" dirty="0"/>
              <a:t>Findings</a:t>
            </a:r>
          </a:p>
        </p:txBody>
      </p:sp>
      <p:pic>
        <p:nvPicPr>
          <p:cNvPr id="3" name="Picture 2">
            <a:extLst>
              <a:ext uri="{FF2B5EF4-FFF2-40B4-BE49-F238E27FC236}">
                <a16:creationId xmlns:a16="http://schemas.microsoft.com/office/drawing/2014/main" id="{C0EBF312-0033-4EDF-B572-7931F13E84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6208" y="51341"/>
            <a:ext cx="5287392" cy="4200183"/>
          </a:xfrm>
          <a:prstGeom prst="rect">
            <a:avLst/>
          </a:prstGeom>
          <a:ln>
            <a:solidFill>
              <a:schemeClr val="bg1">
                <a:lumMod val="25000"/>
              </a:schemeClr>
            </a:solidFill>
          </a:ln>
        </p:spPr>
      </p:pic>
    </p:spTree>
    <p:extLst>
      <p:ext uri="{BB962C8B-B14F-4D97-AF65-F5344CB8AC3E}">
        <p14:creationId xmlns:p14="http://schemas.microsoft.com/office/powerpoint/2010/main" val="324079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592</TotalTime>
  <Words>674</Words>
  <Application>Microsoft Office PowerPoint</Application>
  <PresentationFormat>Widescreen</PresentationFormat>
  <Paragraphs>157</Paragraphs>
  <Slides>22</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Wingdings</vt:lpstr>
      <vt:lpstr>Educational subjects 16x9</vt:lpstr>
      <vt:lpstr>Academic Review  A dive into the effects of different variables on student performance in US Public Schools</vt:lpstr>
      <vt:lpstr>Motivation</vt:lpstr>
      <vt:lpstr>Core Questions and Hypotheses</vt:lpstr>
      <vt:lpstr>PowerPoint Presentation</vt:lpstr>
      <vt:lpstr>Our Process</vt:lpstr>
      <vt:lpstr>Discovery and Data Sources</vt:lpstr>
      <vt:lpstr>Data Cleanup</vt:lpstr>
      <vt:lpstr>Data Analysis</vt:lpstr>
      <vt:lpstr>PowerPoint Presentation</vt:lpstr>
      <vt:lpstr>US Public Schools Overview</vt:lpstr>
      <vt:lpstr>Key Findings</vt:lpstr>
      <vt:lpstr>Aggregate Findings – US Trends</vt:lpstr>
      <vt:lpstr>Granular Findings - State Regress</vt:lpstr>
      <vt:lpstr>Granular Findings - State Regress</vt:lpstr>
      <vt:lpstr>Granular Findings - State Regress</vt:lpstr>
      <vt:lpstr>Micro Findings – Georgia Regress</vt:lpstr>
      <vt:lpstr>Micro Findings – Georgia</vt:lpstr>
      <vt:lpstr>Regional Findings – Statistical Testing</vt:lpstr>
      <vt:lpstr>PowerPoint Presentation</vt:lpstr>
      <vt:lpstr>Implications </vt:lpstr>
      <vt:lpstr>Appendix</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Academic Success  A Dive Into Effects on the Success of K-12 US Public Schools</dc:title>
  <dc:creator>Sean Teeling</dc:creator>
  <cp:lastModifiedBy>Melissa Williamson</cp:lastModifiedBy>
  <cp:revision>84</cp:revision>
  <dcterms:created xsi:type="dcterms:W3CDTF">2020-01-25T18:18:03Z</dcterms:created>
  <dcterms:modified xsi:type="dcterms:W3CDTF">2020-02-01T20:44:29Z</dcterms:modified>
</cp:coreProperties>
</file>

<file path=docProps/thumbnail.jpeg>
</file>